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6"/>
  </p:notesMasterIdLst>
  <p:sldIdLst>
    <p:sldId id="313" r:id="rId3"/>
    <p:sldId id="326" r:id="rId4"/>
    <p:sldId id="325" r:id="rId5"/>
    <p:sldId id="321" r:id="rId6"/>
    <p:sldId id="322" r:id="rId7"/>
    <p:sldId id="323" r:id="rId8"/>
    <p:sldId id="324" r:id="rId9"/>
    <p:sldId id="317" r:id="rId10"/>
    <p:sldId id="318" r:id="rId11"/>
    <p:sldId id="319" r:id="rId12"/>
    <p:sldId id="327" r:id="rId13"/>
    <p:sldId id="328" r:id="rId14"/>
    <p:sldId id="32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1522F69-23BE-AA4F-A8C0-99A5131A4C25}">
          <p14:sldIdLst>
            <p14:sldId id="313"/>
            <p14:sldId id="326"/>
            <p14:sldId id="325"/>
            <p14:sldId id="321"/>
            <p14:sldId id="322"/>
            <p14:sldId id="323"/>
            <p14:sldId id="324"/>
            <p14:sldId id="317"/>
            <p14:sldId id="318"/>
            <p14:sldId id="319"/>
            <p14:sldId id="327"/>
            <p14:sldId id="328"/>
            <p14:sldId id="32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14"/>
    <p:restoredTop sz="94812"/>
  </p:normalViewPr>
  <p:slideViewPr>
    <p:cSldViewPr snapToGrid="0" snapToObjects="1">
      <p:cViewPr varScale="1">
        <p:scale>
          <a:sx n="170" d="100"/>
          <a:sy n="170" d="100"/>
        </p:scale>
        <p:origin x="424" y="17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28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5756CE-F6B1-40DD-9885-230D9BF1A32F}" type="doc">
      <dgm:prSet loTypeId="urn:microsoft.com/office/officeart/2005/8/layout/cycle4" loCatId="cycle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85A4F0F7-A5B6-4170-9D96-163FB8F0BF8D}">
      <dgm:prSet phldrT="[Text]" custT="1"/>
      <dgm:spPr>
        <a:solidFill>
          <a:srgbClr val="909090"/>
        </a:solidFill>
      </dgm:spPr>
      <dgm:t>
        <a:bodyPr/>
        <a:lstStyle/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TR&amp;D1          </a:t>
          </a:r>
        </a:p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(Bahar)</a:t>
          </a:r>
        </a:p>
      </dgm:t>
    </dgm:pt>
    <dgm:pt modelId="{29484189-4390-423A-89D3-58DF1CF5D315}" type="parTrans" cxnId="{674C40B9-8500-4002-87F8-4BCC440D10F1}">
      <dgm:prSet/>
      <dgm:spPr/>
      <dgm:t>
        <a:bodyPr/>
        <a:lstStyle/>
        <a:p>
          <a:endParaRPr lang="en-US"/>
        </a:p>
      </dgm:t>
    </dgm:pt>
    <dgm:pt modelId="{FB23EE52-3BDC-4B8B-AF1C-24CA3AB2F101}" type="sibTrans" cxnId="{674C40B9-8500-4002-87F8-4BCC440D10F1}">
      <dgm:prSet/>
      <dgm:spPr/>
      <dgm:t>
        <a:bodyPr/>
        <a:lstStyle/>
        <a:p>
          <a:endParaRPr lang="en-US"/>
        </a:p>
      </dgm:t>
    </dgm:pt>
    <dgm:pt modelId="{75A116CC-F884-4D5D-980D-ACA32EA5C7E3}">
      <dgm:prSet phldrT="[Text]" custT="1"/>
      <dgm:spPr/>
      <dgm:t>
        <a:bodyPr/>
        <a:lstStyle/>
        <a:p>
          <a:endParaRPr lang="en-US" sz="2000" dirty="0"/>
        </a:p>
      </dgm:t>
    </dgm:pt>
    <dgm:pt modelId="{0CF0DEF9-A306-44E1-AC75-E0446FE0FD39}" type="parTrans" cxnId="{CB016B88-DEDD-4D16-A3C5-7DDE8E8A56C2}">
      <dgm:prSet/>
      <dgm:spPr/>
      <dgm:t>
        <a:bodyPr/>
        <a:lstStyle/>
        <a:p>
          <a:endParaRPr lang="en-US"/>
        </a:p>
      </dgm:t>
    </dgm:pt>
    <dgm:pt modelId="{B48905F9-B908-4BA7-83DD-191D2D478622}" type="sibTrans" cxnId="{CB016B88-DEDD-4D16-A3C5-7DDE8E8A56C2}">
      <dgm:prSet/>
      <dgm:spPr/>
      <dgm:t>
        <a:bodyPr/>
        <a:lstStyle/>
        <a:p>
          <a:endParaRPr lang="en-US"/>
        </a:p>
      </dgm:t>
    </dgm:pt>
    <dgm:pt modelId="{86D20F91-FE02-4726-B45A-AAF85589490B}">
      <dgm:prSet phldrT="[Text]" custT="1"/>
      <dgm:spPr>
        <a:solidFill>
          <a:srgbClr val="D66B00"/>
        </a:solidFill>
      </dgm:spPr>
      <dgm:t>
        <a:bodyPr/>
        <a:lstStyle/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TR&amp;D2</a:t>
          </a:r>
        </a:p>
        <a:p>
          <a:endParaRPr lang="en-US" sz="1800" b="1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gm:t>
    </dgm:pt>
    <dgm:pt modelId="{36D41DB5-AF8E-4FB4-89E1-226C361B00D8}" type="parTrans" cxnId="{4F02A735-CF86-40C0-B526-89531BE13FF7}">
      <dgm:prSet/>
      <dgm:spPr/>
      <dgm:t>
        <a:bodyPr/>
        <a:lstStyle/>
        <a:p>
          <a:endParaRPr lang="en-US"/>
        </a:p>
      </dgm:t>
    </dgm:pt>
    <dgm:pt modelId="{F7BA074E-3CCF-4DDD-AE0A-C5886800B07A}" type="sibTrans" cxnId="{4F02A735-CF86-40C0-B526-89531BE13FF7}">
      <dgm:prSet/>
      <dgm:spPr/>
      <dgm:t>
        <a:bodyPr/>
        <a:lstStyle/>
        <a:p>
          <a:endParaRPr lang="en-US"/>
        </a:p>
      </dgm:t>
    </dgm:pt>
    <dgm:pt modelId="{D229430D-0C56-4458-BDA0-475BEC73EF45}">
      <dgm:prSet phldrT="[Text]"/>
      <dgm:spPr/>
      <dgm:t>
        <a:bodyPr/>
        <a:lstStyle/>
        <a:p>
          <a:endParaRPr lang="en-US" dirty="0"/>
        </a:p>
      </dgm:t>
    </dgm:pt>
    <dgm:pt modelId="{B5A13026-48FB-46EB-BE3A-9C58953D3095}" type="parTrans" cxnId="{90B88231-2F36-4D2B-93F6-E1C6F7032CF2}">
      <dgm:prSet/>
      <dgm:spPr/>
      <dgm:t>
        <a:bodyPr/>
        <a:lstStyle/>
        <a:p>
          <a:endParaRPr lang="en-US"/>
        </a:p>
      </dgm:t>
    </dgm:pt>
    <dgm:pt modelId="{D908DC32-24FD-4E2B-BA20-47C016A49536}" type="sibTrans" cxnId="{90B88231-2F36-4D2B-93F6-E1C6F7032CF2}">
      <dgm:prSet/>
      <dgm:spPr/>
      <dgm:t>
        <a:bodyPr/>
        <a:lstStyle/>
        <a:p>
          <a:endParaRPr lang="en-US"/>
        </a:p>
      </dgm:t>
    </dgm:pt>
    <dgm:pt modelId="{A1DB933D-18F4-4A3F-AC46-257FF9DADA91}">
      <dgm:prSet phldrT="[Text]" custT="1"/>
      <dgm:spPr>
        <a:solidFill>
          <a:srgbClr val="7DB628"/>
        </a:solidFill>
        <a:ln>
          <a:noFill/>
        </a:ln>
      </dgm:spPr>
      <dgm:t>
        <a:bodyPr/>
        <a:lstStyle/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TR&amp;D3</a:t>
          </a:r>
        </a:p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 (</a:t>
          </a:r>
          <a:r>
            <a:rPr lang="en-US" sz="2000" b="1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Faeder</a:t>
          </a:r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)</a:t>
          </a:r>
        </a:p>
      </dgm:t>
    </dgm:pt>
    <dgm:pt modelId="{D2858884-0381-43DE-90D9-821448D948B6}" type="parTrans" cxnId="{CE5C5283-9053-4419-98C8-1F461B38D43A}">
      <dgm:prSet/>
      <dgm:spPr/>
      <dgm:t>
        <a:bodyPr/>
        <a:lstStyle/>
        <a:p>
          <a:endParaRPr lang="en-US"/>
        </a:p>
      </dgm:t>
    </dgm:pt>
    <dgm:pt modelId="{22C54B74-31B8-4865-A184-5D6A6DAC7818}" type="sibTrans" cxnId="{CE5C5283-9053-4419-98C8-1F461B38D43A}">
      <dgm:prSet/>
      <dgm:spPr/>
      <dgm:t>
        <a:bodyPr/>
        <a:lstStyle/>
        <a:p>
          <a:endParaRPr lang="en-US"/>
        </a:p>
      </dgm:t>
    </dgm:pt>
    <dgm:pt modelId="{4BB65926-2FBC-4019-8E8B-4281E76A985F}">
      <dgm:prSet phldrT="[Text]" custT="1"/>
      <dgm:spPr>
        <a:solidFill>
          <a:srgbClr val="3787B3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TR&amp;D4</a:t>
          </a:r>
        </a:p>
        <a:p>
          <a:r>
            <a:rPr 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(Murphy)</a:t>
          </a:r>
        </a:p>
      </dgm:t>
    </dgm:pt>
    <dgm:pt modelId="{084C7F14-3F66-4C32-8A51-C21E3CD0C744}" type="parTrans" cxnId="{7AEEA893-BEE0-45E0-8210-32A789A9C478}">
      <dgm:prSet/>
      <dgm:spPr/>
      <dgm:t>
        <a:bodyPr/>
        <a:lstStyle/>
        <a:p>
          <a:endParaRPr lang="en-US"/>
        </a:p>
      </dgm:t>
    </dgm:pt>
    <dgm:pt modelId="{0B321827-957E-4D4B-BF2A-0CC66F772757}" type="sibTrans" cxnId="{7AEEA893-BEE0-45E0-8210-32A789A9C478}">
      <dgm:prSet/>
      <dgm:spPr/>
      <dgm:t>
        <a:bodyPr/>
        <a:lstStyle/>
        <a:p>
          <a:endParaRPr lang="en-US"/>
        </a:p>
      </dgm:t>
    </dgm:pt>
    <dgm:pt modelId="{130E538B-1799-4301-9BF5-979125CCFC75}">
      <dgm:prSet phldrT="[Text]"/>
      <dgm:spPr>
        <a:noFill/>
      </dgm:spPr>
      <dgm:t>
        <a:bodyPr/>
        <a:lstStyle/>
        <a:p>
          <a:endParaRPr lang="en-US" dirty="0"/>
        </a:p>
      </dgm:t>
    </dgm:pt>
    <dgm:pt modelId="{EE50AD72-9CB8-42CA-B129-41896AAEEE21}" type="parTrans" cxnId="{08864C9A-C339-4FB4-B1EC-1BD8A82EF7AC}">
      <dgm:prSet/>
      <dgm:spPr/>
      <dgm:t>
        <a:bodyPr/>
        <a:lstStyle/>
        <a:p>
          <a:endParaRPr lang="en-US"/>
        </a:p>
      </dgm:t>
    </dgm:pt>
    <dgm:pt modelId="{EAFB2813-047B-4435-8708-53E73089BAD1}" type="sibTrans" cxnId="{08864C9A-C339-4FB4-B1EC-1BD8A82EF7AC}">
      <dgm:prSet/>
      <dgm:spPr/>
      <dgm:t>
        <a:bodyPr/>
        <a:lstStyle/>
        <a:p>
          <a:endParaRPr lang="en-US"/>
        </a:p>
      </dgm:t>
    </dgm:pt>
    <dgm:pt modelId="{B3DD62BF-04A3-436C-B500-9314CDA71EBA}">
      <dgm:prSet phldrT="[Text]"/>
      <dgm:spPr>
        <a:noFill/>
      </dgm:spPr>
      <dgm:t>
        <a:bodyPr/>
        <a:lstStyle/>
        <a:p>
          <a:endParaRPr lang="en-US" dirty="0"/>
        </a:p>
      </dgm:t>
    </dgm:pt>
    <dgm:pt modelId="{1982E7FC-CC18-4106-98D2-3C40061FF2C1}" type="parTrans" cxnId="{AF71F885-5CF5-4A1C-8922-481C08501CBE}">
      <dgm:prSet/>
      <dgm:spPr/>
      <dgm:t>
        <a:bodyPr/>
        <a:lstStyle/>
        <a:p>
          <a:endParaRPr lang="en-US"/>
        </a:p>
      </dgm:t>
    </dgm:pt>
    <dgm:pt modelId="{79F5FB45-5614-464D-AC83-81FCEC56C144}" type="sibTrans" cxnId="{AF71F885-5CF5-4A1C-8922-481C08501CBE}">
      <dgm:prSet/>
      <dgm:spPr/>
      <dgm:t>
        <a:bodyPr/>
        <a:lstStyle/>
        <a:p>
          <a:endParaRPr lang="en-US"/>
        </a:p>
      </dgm:t>
    </dgm:pt>
    <dgm:pt modelId="{5B8A1A2B-07E5-4DFA-9814-30E11F26D1EC}">
      <dgm:prSet phldrT="[Text]"/>
      <dgm:spPr/>
      <dgm:t>
        <a:bodyPr/>
        <a:lstStyle/>
        <a:p>
          <a:endParaRPr lang="en-US" dirty="0"/>
        </a:p>
      </dgm:t>
    </dgm:pt>
    <dgm:pt modelId="{EA9B861C-DD1D-408B-BDFB-0BE5957A9C81}" type="sibTrans" cxnId="{35D768DC-DB00-4754-BD3D-D97168094467}">
      <dgm:prSet/>
      <dgm:spPr/>
      <dgm:t>
        <a:bodyPr/>
        <a:lstStyle/>
        <a:p>
          <a:endParaRPr lang="en-US"/>
        </a:p>
      </dgm:t>
    </dgm:pt>
    <dgm:pt modelId="{D2660E64-3A41-4844-96DE-C840D454145D}" type="parTrans" cxnId="{35D768DC-DB00-4754-BD3D-D97168094467}">
      <dgm:prSet/>
      <dgm:spPr/>
      <dgm:t>
        <a:bodyPr/>
        <a:lstStyle/>
        <a:p>
          <a:endParaRPr lang="en-US"/>
        </a:p>
      </dgm:t>
    </dgm:pt>
    <dgm:pt modelId="{6F6BFBD8-BD7C-4B18-8556-E12522B2A164}" type="pres">
      <dgm:prSet presAssocID="{595756CE-F6B1-40DD-9885-230D9BF1A32F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8835EC1B-7DE1-47F3-9581-3D9DD65094CF}" type="pres">
      <dgm:prSet presAssocID="{595756CE-F6B1-40DD-9885-230D9BF1A32F}" presName="children" presStyleCnt="0"/>
      <dgm:spPr/>
    </dgm:pt>
    <dgm:pt modelId="{FD9635DB-1929-48A9-8C41-DEC4E1268EC2}" type="pres">
      <dgm:prSet presAssocID="{595756CE-F6B1-40DD-9885-230D9BF1A32F}" presName="child1group" presStyleCnt="0"/>
      <dgm:spPr/>
    </dgm:pt>
    <dgm:pt modelId="{5DB4518B-7E23-4B2B-9A5D-A6364AC2B4AA}" type="pres">
      <dgm:prSet presAssocID="{595756CE-F6B1-40DD-9885-230D9BF1A32F}" presName="child1" presStyleLbl="bgAcc1" presStyleIdx="0" presStyleCnt="4" custScaleX="172631" custScaleY="129921" custLinFactNeighborX="-20202"/>
      <dgm:spPr/>
    </dgm:pt>
    <dgm:pt modelId="{20EA9F60-F3A5-4BF2-B6F8-46F14668AEAB}" type="pres">
      <dgm:prSet presAssocID="{595756CE-F6B1-40DD-9885-230D9BF1A32F}" presName="child1Text" presStyleLbl="bgAcc1" presStyleIdx="0" presStyleCnt="4">
        <dgm:presLayoutVars>
          <dgm:bulletEnabled val="1"/>
        </dgm:presLayoutVars>
      </dgm:prSet>
      <dgm:spPr/>
    </dgm:pt>
    <dgm:pt modelId="{AF465872-B9DD-4618-8BBC-D220B4EB9209}" type="pres">
      <dgm:prSet presAssocID="{595756CE-F6B1-40DD-9885-230D9BF1A32F}" presName="child2group" presStyleCnt="0"/>
      <dgm:spPr/>
    </dgm:pt>
    <dgm:pt modelId="{5619045F-9536-41D4-B7C1-E04C2EAA7A3D}" type="pres">
      <dgm:prSet presAssocID="{595756CE-F6B1-40DD-9885-230D9BF1A32F}" presName="child2" presStyleLbl="bgAcc1" presStyleIdx="1" presStyleCnt="4" custScaleX="177531" custScaleY="132747" custLinFactNeighborX="22527"/>
      <dgm:spPr/>
    </dgm:pt>
    <dgm:pt modelId="{B283FCE7-3B57-4BF5-AC18-8DE5CD0CB706}" type="pres">
      <dgm:prSet presAssocID="{595756CE-F6B1-40DD-9885-230D9BF1A32F}" presName="child2Text" presStyleLbl="bgAcc1" presStyleIdx="1" presStyleCnt="4">
        <dgm:presLayoutVars>
          <dgm:bulletEnabled val="1"/>
        </dgm:presLayoutVars>
      </dgm:prSet>
      <dgm:spPr/>
    </dgm:pt>
    <dgm:pt modelId="{EF00476B-27DD-47E5-A9A1-B0F3DA2F9618}" type="pres">
      <dgm:prSet presAssocID="{595756CE-F6B1-40DD-9885-230D9BF1A32F}" presName="child3group" presStyleCnt="0"/>
      <dgm:spPr/>
    </dgm:pt>
    <dgm:pt modelId="{60CC4384-5FEB-4177-ABA3-24DD055B1ECD}" type="pres">
      <dgm:prSet presAssocID="{595756CE-F6B1-40DD-9885-230D9BF1A32F}" presName="child3" presStyleLbl="bgAcc1" presStyleIdx="2" presStyleCnt="4" custScaleX="178405" custScaleY="127581" custLinFactNeighborX="20585" custLinFactNeighborY="-3360"/>
      <dgm:spPr/>
    </dgm:pt>
    <dgm:pt modelId="{CF37DE74-439B-4132-BBA5-5174EBC345FB}" type="pres">
      <dgm:prSet presAssocID="{595756CE-F6B1-40DD-9885-230D9BF1A32F}" presName="child3Text" presStyleLbl="bgAcc1" presStyleIdx="2" presStyleCnt="4">
        <dgm:presLayoutVars>
          <dgm:bulletEnabled val="1"/>
        </dgm:presLayoutVars>
      </dgm:prSet>
      <dgm:spPr/>
    </dgm:pt>
    <dgm:pt modelId="{5D68A695-CD56-4C90-BFAC-0541BE6C2CB6}" type="pres">
      <dgm:prSet presAssocID="{595756CE-F6B1-40DD-9885-230D9BF1A32F}" presName="child4group" presStyleCnt="0"/>
      <dgm:spPr/>
    </dgm:pt>
    <dgm:pt modelId="{3834D8AE-8190-4F5B-8FB9-98E0C0530581}" type="pres">
      <dgm:prSet presAssocID="{595756CE-F6B1-40DD-9885-230D9BF1A32F}" presName="child4" presStyleLbl="bgAcc1" presStyleIdx="3" presStyleCnt="4" custScaleX="176455" custScaleY="131959" custLinFactNeighborX="-17967" custLinFactNeighborY="-5004"/>
      <dgm:spPr/>
    </dgm:pt>
    <dgm:pt modelId="{A053BDE0-E13B-4637-BBD6-9701BA9B5F92}" type="pres">
      <dgm:prSet presAssocID="{595756CE-F6B1-40DD-9885-230D9BF1A32F}" presName="child4Text" presStyleLbl="bgAcc1" presStyleIdx="3" presStyleCnt="4">
        <dgm:presLayoutVars>
          <dgm:bulletEnabled val="1"/>
        </dgm:presLayoutVars>
      </dgm:prSet>
      <dgm:spPr/>
    </dgm:pt>
    <dgm:pt modelId="{3381716E-A449-4CEF-A7CB-2E15A5E72381}" type="pres">
      <dgm:prSet presAssocID="{595756CE-F6B1-40DD-9885-230D9BF1A32F}" presName="childPlaceholder" presStyleCnt="0"/>
      <dgm:spPr/>
    </dgm:pt>
    <dgm:pt modelId="{70085128-1CB9-418D-9C74-3EAE0A61129D}" type="pres">
      <dgm:prSet presAssocID="{595756CE-F6B1-40DD-9885-230D9BF1A32F}" presName="circle" presStyleCnt="0"/>
      <dgm:spPr/>
    </dgm:pt>
    <dgm:pt modelId="{7C998C5C-97B3-40BA-AD34-484BCF30F7A1}" type="pres">
      <dgm:prSet presAssocID="{595756CE-F6B1-40DD-9885-230D9BF1A32F}" presName="quadrant1" presStyleLbl="node1" presStyleIdx="0" presStyleCnt="4" custScaleX="117100" custLinFactNeighborX="1746" custLinFactNeighborY="908">
        <dgm:presLayoutVars>
          <dgm:chMax val="1"/>
          <dgm:bulletEnabled val="1"/>
        </dgm:presLayoutVars>
      </dgm:prSet>
      <dgm:spPr/>
    </dgm:pt>
    <dgm:pt modelId="{AA82F4C7-B0A8-4A06-B9FA-C1CFAC3A621D}" type="pres">
      <dgm:prSet presAssocID="{595756CE-F6B1-40DD-9885-230D9BF1A32F}" presName="quadrant2" presStyleLbl="node1" presStyleIdx="1" presStyleCnt="4" custScaleX="109480" custLinFactNeighborX="3810" custLinFactNeighborY="908">
        <dgm:presLayoutVars>
          <dgm:chMax val="1"/>
          <dgm:bulletEnabled val="1"/>
        </dgm:presLayoutVars>
      </dgm:prSet>
      <dgm:spPr/>
    </dgm:pt>
    <dgm:pt modelId="{C8EAFEEB-E2A0-4B95-9BAB-049BAB04D851}" type="pres">
      <dgm:prSet presAssocID="{595756CE-F6B1-40DD-9885-230D9BF1A32F}" presName="quadrant3" presStyleLbl="node1" presStyleIdx="2" presStyleCnt="4" custScaleX="112791" custScaleY="98320" custLinFactNeighborX="1242" custLinFactNeighborY="-3425">
        <dgm:presLayoutVars>
          <dgm:chMax val="1"/>
          <dgm:bulletEnabled val="1"/>
        </dgm:presLayoutVars>
      </dgm:prSet>
      <dgm:spPr/>
    </dgm:pt>
    <dgm:pt modelId="{0EB5D102-AE6F-40ED-BBF4-DA263D111C2E}" type="pres">
      <dgm:prSet presAssocID="{595756CE-F6B1-40DD-9885-230D9BF1A32F}" presName="quadrant4" presStyleLbl="node1" presStyleIdx="3" presStyleCnt="4" custScaleX="110030" custLinFactNeighborX="-1904" custLinFactNeighborY="-3702">
        <dgm:presLayoutVars>
          <dgm:chMax val="1"/>
          <dgm:bulletEnabled val="1"/>
        </dgm:presLayoutVars>
      </dgm:prSet>
      <dgm:spPr/>
    </dgm:pt>
    <dgm:pt modelId="{90B5BCB8-8930-447F-AEF6-CA874E59F139}" type="pres">
      <dgm:prSet presAssocID="{595756CE-F6B1-40DD-9885-230D9BF1A32F}" presName="quadrantPlaceholder" presStyleCnt="0"/>
      <dgm:spPr/>
    </dgm:pt>
    <dgm:pt modelId="{A6B0CA6D-C8F3-41B8-92A1-988D916E5F63}" type="pres">
      <dgm:prSet presAssocID="{595756CE-F6B1-40DD-9885-230D9BF1A32F}" presName="center1" presStyleLbl="fgShp" presStyleIdx="0" presStyleCnt="2" custScaleX="117941" custScaleY="111404" custLinFactNeighborX="11794" custLinFactNeighborY="-1617"/>
      <dgm:spPr>
        <a:solidFill>
          <a:schemeClr val="bg1">
            <a:lumMod val="95000"/>
          </a:schemeClr>
        </a:solidFill>
        <a:ln>
          <a:solidFill>
            <a:srgbClr val="002060"/>
          </a:solidFill>
        </a:ln>
      </dgm:spPr>
    </dgm:pt>
    <dgm:pt modelId="{8972F7FE-9C14-46DC-A377-CABA5408B65D}" type="pres">
      <dgm:prSet presAssocID="{595756CE-F6B1-40DD-9885-230D9BF1A32F}" presName="center2" presStyleLbl="fgShp" presStyleIdx="1" presStyleCnt="2" custScaleX="117941" custScaleY="111404" custLinFactNeighborX="11794" custLinFactNeighborY="-1617"/>
      <dgm:spPr>
        <a:solidFill>
          <a:schemeClr val="bg1">
            <a:lumMod val="95000"/>
          </a:schemeClr>
        </a:solidFill>
        <a:ln>
          <a:solidFill>
            <a:srgbClr val="002060"/>
          </a:solidFill>
        </a:ln>
      </dgm:spPr>
    </dgm:pt>
  </dgm:ptLst>
  <dgm:cxnLst>
    <dgm:cxn modelId="{24BA4814-DED2-1B4D-8E40-983EAEC2C2C8}" type="presOf" srcId="{130E538B-1799-4301-9BF5-979125CCFC75}" destId="{A053BDE0-E13B-4637-BBD6-9701BA9B5F92}" srcOrd="1" destOrd="0" presId="urn:microsoft.com/office/officeart/2005/8/layout/cycle4"/>
    <dgm:cxn modelId="{F7BE9B15-E41F-A74D-9353-682D0B484A65}" type="presOf" srcId="{4BB65926-2FBC-4019-8E8B-4281E76A985F}" destId="{0EB5D102-AE6F-40ED-BBF4-DA263D111C2E}" srcOrd="0" destOrd="0" presId="urn:microsoft.com/office/officeart/2005/8/layout/cycle4"/>
    <dgm:cxn modelId="{14C6AD26-47CD-3142-AB38-5FB3E1CB2EDD}" type="presOf" srcId="{86D20F91-FE02-4726-B45A-AAF85589490B}" destId="{AA82F4C7-B0A8-4A06-B9FA-C1CFAC3A621D}" srcOrd="0" destOrd="0" presId="urn:microsoft.com/office/officeart/2005/8/layout/cycle4"/>
    <dgm:cxn modelId="{0739D32A-987A-B14F-8276-3CAA9BC4FE72}" type="presOf" srcId="{D229430D-0C56-4458-BDA0-475BEC73EF45}" destId="{B283FCE7-3B57-4BF5-AC18-8DE5CD0CB706}" srcOrd="1" destOrd="0" presId="urn:microsoft.com/office/officeart/2005/8/layout/cycle4"/>
    <dgm:cxn modelId="{90B88231-2F36-4D2B-93F6-E1C6F7032CF2}" srcId="{86D20F91-FE02-4726-B45A-AAF85589490B}" destId="{D229430D-0C56-4458-BDA0-475BEC73EF45}" srcOrd="0" destOrd="0" parTransId="{B5A13026-48FB-46EB-BE3A-9C58953D3095}" sibTransId="{D908DC32-24FD-4E2B-BA20-47C016A49536}"/>
    <dgm:cxn modelId="{7F49E433-45C6-0C4B-9F56-6F073748062E}" type="presOf" srcId="{A1DB933D-18F4-4A3F-AC46-257FF9DADA91}" destId="{C8EAFEEB-E2A0-4B95-9BAB-049BAB04D851}" srcOrd="0" destOrd="0" presId="urn:microsoft.com/office/officeart/2005/8/layout/cycle4"/>
    <dgm:cxn modelId="{4F02A735-CF86-40C0-B526-89531BE13FF7}" srcId="{595756CE-F6B1-40DD-9885-230D9BF1A32F}" destId="{86D20F91-FE02-4726-B45A-AAF85589490B}" srcOrd="1" destOrd="0" parTransId="{36D41DB5-AF8E-4FB4-89E1-226C361B00D8}" sibTransId="{F7BA074E-3CCF-4DDD-AE0A-C5886800B07A}"/>
    <dgm:cxn modelId="{0641F241-4E47-5743-8D1B-E52C2880CDC3}" type="presOf" srcId="{5B8A1A2B-07E5-4DFA-9814-30E11F26D1EC}" destId="{60CC4384-5FEB-4177-ABA3-24DD055B1ECD}" srcOrd="0" destOrd="0" presId="urn:microsoft.com/office/officeart/2005/8/layout/cycle4"/>
    <dgm:cxn modelId="{717CE847-2B58-354E-B881-0F56FA813DC1}" type="presOf" srcId="{5B8A1A2B-07E5-4DFA-9814-30E11F26D1EC}" destId="{CF37DE74-439B-4132-BBA5-5174EBC345FB}" srcOrd="1" destOrd="0" presId="urn:microsoft.com/office/officeart/2005/8/layout/cycle4"/>
    <dgm:cxn modelId="{E5894666-A581-934A-8475-97947CB63F28}" type="presOf" srcId="{595756CE-F6B1-40DD-9885-230D9BF1A32F}" destId="{6F6BFBD8-BD7C-4B18-8556-E12522B2A164}" srcOrd="0" destOrd="0" presId="urn:microsoft.com/office/officeart/2005/8/layout/cycle4"/>
    <dgm:cxn modelId="{F664976E-2F2B-8B4A-9B4D-7476517AEC55}" type="presOf" srcId="{75A116CC-F884-4D5D-980D-ACA32EA5C7E3}" destId="{20EA9F60-F3A5-4BF2-B6F8-46F14668AEAB}" srcOrd="1" destOrd="0" presId="urn:microsoft.com/office/officeart/2005/8/layout/cycle4"/>
    <dgm:cxn modelId="{CE5C5283-9053-4419-98C8-1F461B38D43A}" srcId="{595756CE-F6B1-40DD-9885-230D9BF1A32F}" destId="{A1DB933D-18F4-4A3F-AC46-257FF9DADA91}" srcOrd="2" destOrd="0" parTransId="{D2858884-0381-43DE-90D9-821448D948B6}" sibTransId="{22C54B74-31B8-4865-A184-5D6A6DAC7818}"/>
    <dgm:cxn modelId="{AF71F885-5CF5-4A1C-8922-481C08501CBE}" srcId="{4BB65926-2FBC-4019-8E8B-4281E76A985F}" destId="{B3DD62BF-04A3-436C-B500-9314CDA71EBA}" srcOrd="1" destOrd="0" parTransId="{1982E7FC-CC18-4106-98D2-3C40061FF2C1}" sibTransId="{79F5FB45-5614-464D-AC83-81FCEC56C144}"/>
    <dgm:cxn modelId="{CB016B88-DEDD-4D16-A3C5-7DDE8E8A56C2}" srcId="{85A4F0F7-A5B6-4170-9D96-163FB8F0BF8D}" destId="{75A116CC-F884-4D5D-980D-ACA32EA5C7E3}" srcOrd="0" destOrd="0" parTransId="{0CF0DEF9-A306-44E1-AC75-E0446FE0FD39}" sibTransId="{B48905F9-B908-4BA7-83DD-191D2D478622}"/>
    <dgm:cxn modelId="{09211892-CB6D-F344-B294-5B970450651D}" type="presOf" srcId="{75A116CC-F884-4D5D-980D-ACA32EA5C7E3}" destId="{5DB4518B-7E23-4B2B-9A5D-A6364AC2B4AA}" srcOrd="0" destOrd="0" presId="urn:microsoft.com/office/officeart/2005/8/layout/cycle4"/>
    <dgm:cxn modelId="{7AEEA893-BEE0-45E0-8210-32A789A9C478}" srcId="{595756CE-F6B1-40DD-9885-230D9BF1A32F}" destId="{4BB65926-2FBC-4019-8E8B-4281E76A985F}" srcOrd="3" destOrd="0" parTransId="{084C7F14-3F66-4C32-8A51-C21E3CD0C744}" sibTransId="{0B321827-957E-4D4B-BF2A-0CC66F772757}"/>
    <dgm:cxn modelId="{08864C9A-C339-4FB4-B1EC-1BD8A82EF7AC}" srcId="{4BB65926-2FBC-4019-8E8B-4281E76A985F}" destId="{130E538B-1799-4301-9BF5-979125CCFC75}" srcOrd="0" destOrd="0" parTransId="{EE50AD72-9CB8-42CA-B129-41896AAEEE21}" sibTransId="{EAFB2813-047B-4435-8708-53E73089BAD1}"/>
    <dgm:cxn modelId="{E7760AAC-F1A2-1149-9D7D-F42B8DC48F54}" type="presOf" srcId="{130E538B-1799-4301-9BF5-979125CCFC75}" destId="{3834D8AE-8190-4F5B-8FB9-98E0C0530581}" srcOrd="0" destOrd="0" presId="urn:microsoft.com/office/officeart/2005/8/layout/cycle4"/>
    <dgm:cxn modelId="{674C40B9-8500-4002-87F8-4BCC440D10F1}" srcId="{595756CE-F6B1-40DD-9885-230D9BF1A32F}" destId="{85A4F0F7-A5B6-4170-9D96-163FB8F0BF8D}" srcOrd="0" destOrd="0" parTransId="{29484189-4390-423A-89D3-58DF1CF5D315}" sibTransId="{FB23EE52-3BDC-4B8B-AF1C-24CA3AB2F101}"/>
    <dgm:cxn modelId="{09B03BBD-D3B0-0C46-A3B3-7A67D29CBCA5}" type="presOf" srcId="{D229430D-0C56-4458-BDA0-475BEC73EF45}" destId="{5619045F-9536-41D4-B7C1-E04C2EAA7A3D}" srcOrd="0" destOrd="0" presId="urn:microsoft.com/office/officeart/2005/8/layout/cycle4"/>
    <dgm:cxn modelId="{1EBC93CB-A042-8A45-8A7B-DEC4747B446B}" type="presOf" srcId="{B3DD62BF-04A3-436C-B500-9314CDA71EBA}" destId="{3834D8AE-8190-4F5B-8FB9-98E0C0530581}" srcOrd="0" destOrd="1" presId="urn:microsoft.com/office/officeart/2005/8/layout/cycle4"/>
    <dgm:cxn modelId="{F9F750DA-0253-1040-82A6-60B7BC961F9C}" type="presOf" srcId="{85A4F0F7-A5B6-4170-9D96-163FB8F0BF8D}" destId="{7C998C5C-97B3-40BA-AD34-484BCF30F7A1}" srcOrd="0" destOrd="0" presId="urn:microsoft.com/office/officeart/2005/8/layout/cycle4"/>
    <dgm:cxn modelId="{35D768DC-DB00-4754-BD3D-D97168094467}" srcId="{A1DB933D-18F4-4A3F-AC46-257FF9DADA91}" destId="{5B8A1A2B-07E5-4DFA-9814-30E11F26D1EC}" srcOrd="0" destOrd="0" parTransId="{D2660E64-3A41-4844-96DE-C840D454145D}" sibTransId="{EA9B861C-DD1D-408B-BDFB-0BE5957A9C81}"/>
    <dgm:cxn modelId="{BD4389E7-86FA-FE4D-A821-4A4F2AFFDEB7}" type="presOf" srcId="{B3DD62BF-04A3-436C-B500-9314CDA71EBA}" destId="{A053BDE0-E13B-4637-BBD6-9701BA9B5F92}" srcOrd="1" destOrd="1" presId="urn:microsoft.com/office/officeart/2005/8/layout/cycle4"/>
    <dgm:cxn modelId="{700C4597-901F-A34B-8EC4-C1B926DD582A}" type="presParOf" srcId="{6F6BFBD8-BD7C-4B18-8556-E12522B2A164}" destId="{8835EC1B-7DE1-47F3-9581-3D9DD65094CF}" srcOrd="0" destOrd="0" presId="urn:microsoft.com/office/officeart/2005/8/layout/cycle4"/>
    <dgm:cxn modelId="{BD104717-3EAB-3E45-849E-FAB539E044BC}" type="presParOf" srcId="{8835EC1B-7DE1-47F3-9581-3D9DD65094CF}" destId="{FD9635DB-1929-48A9-8C41-DEC4E1268EC2}" srcOrd="0" destOrd="0" presId="urn:microsoft.com/office/officeart/2005/8/layout/cycle4"/>
    <dgm:cxn modelId="{9B9250C9-3551-C945-9E8C-4B40472B8962}" type="presParOf" srcId="{FD9635DB-1929-48A9-8C41-DEC4E1268EC2}" destId="{5DB4518B-7E23-4B2B-9A5D-A6364AC2B4AA}" srcOrd="0" destOrd="0" presId="urn:microsoft.com/office/officeart/2005/8/layout/cycle4"/>
    <dgm:cxn modelId="{061EA8FE-A165-CC4C-8406-DB2AFC4A5EAD}" type="presParOf" srcId="{FD9635DB-1929-48A9-8C41-DEC4E1268EC2}" destId="{20EA9F60-F3A5-4BF2-B6F8-46F14668AEAB}" srcOrd="1" destOrd="0" presId="urn:microsoft.com/office/officeart/2005/8/layout/cycle4"/>
    <dgm:cxn modelId="{C74F47F1-78B9-354A-B5AE-1097328FBE57}" type="presParOf" srcId="{8835EC1B-7DE1-47F3-9581-3D9DD65094CF}" destId="{AF465872-B9DD-4618-8BBC-D220B4EB9209}" srcOrd="1" destOrd="0" presId="urn:microsoft.com/office/officeart/2005/8/layout/cycle4"/>
    <dgm:cxn modelId="{FD6D0228-63EB-2D47-B62A-F1066E076A41}" type="presParOf" srcId="{AF465872-B9DD-4618-8BBC-D220B4EB9209}" destId="{5619045F-9536-41D4-B7C1-E04C2EAA7A3D}" srcOrd="0" destOrd="0" presId="urn:microsoft.com/office/officeart/2005/8/layout/cycle4"/>
    <dgm:cxn modelId="{9679AE46-BB7D-3A40-B637-8504B3F88958}" type="presParOf" srcId="{AF465872-B9DD-4618-8BBC-D220B4EB9209}" destId="{B283FCE7-3B57-4BF5-AC18-8DE5CD0CB706}" srcOrd="1" destOrd="0" presId="urn:microsoft.com/office/officeart/2005/8/layout/cycle4"/>
    <dgm:cxn modelId="{4D03E0DE-F31D-6E48-A7D9-E5936CFD4CA3}" type="presParOf" srcId="{8835EC1B-7DE1-47F3-9581-3D9DD65094CF}" destId="{EF00476B-27DD-47E5-A9A1-B0F3DA2F9618}" srcOrd="2" destOrd="0" presId="urn:microsoft.com/office/officeart/2005/8/layout/cycle4"/>
    <dgm:cxn modelId="{329767BB-86FF-A346-A198-66FBCBF78208}" type="presParOf" srcId="{EF00476B-27DD-47E5-A9A1-B0F3DA2F9618}" destId="{60CC4384-5FEB-4177-ABA3-24DD055B1ECD}" srcOrd="0" destOrd="0" presId="urn:microsoft.com/office/officeart/2005/8/layout/cycle4"/>
    <dgm:cxn modelId="{69D386D7-58DA-D141-AB84-3E5D9DA35632}" type="presParOf" srcId="{EF00476B-27DD-47E5-A9A1-B0F3DA2F9618}" destId="{CF37DE74-439B-4132-BBA5-5174EBC345FB}" srcOrd="1" destOrd="0" presId="urn:microsoft.com/office/officeart/2005/8/layout/cycle4"/>
    <dgm:cxn modelId="{56EEA260-6E76-154F-BC99-59D02F540F75}" type="presParOf" srcId="{8835EC1B-7DE1-47F3-9581-3D9DD65094CF}" destId="{5D68A695-CD56-4C90-BFAC-0541BE6C2CB6}" srcOrd="3" destOrd="0" presId="urn:microsoft.com/office/officeart/2005/8/layout/cycle4"/>
    <dgm:cxn modelId="{03296EA1-8BC0-8644-9140-A8C0570F249A}" type="presParOf" srcId="{5D68A695-CD56-4C90-BFAC-0541BE6C2CB6}" destId="{3834D8AE-8190-4F5B-8FB9-98E0C0530581}" srcOrd="0" destOrd="0" presId="urn:microsoft.com/office/officeart/2005/8/layout/cycle4"/>
    <dgm:cxn modelId="{B308011A-5719-B94B-B797-8503EAA20082}" type="presParOf" srcId="{5D68A695-CD56-4C90-BFAC-0541BE6C2CB6}" destId="{A053BDE0-E13B-4637-BBD6-9701BA9B5F92}" srcOrd="1" destOrd="0" presId="urn:microsoft.com/office/officeart/2005/8/layout/cycle4"/>
    <dgm:cxn modelId="{1B862FD1-7333-1243-924C-DB2B7DF7E1DD}" type="presParOf" srcId="{8835EC1B-7DE1-47F3-9581-3D9DD65094CF}" destId="{3381716E-A449-4CEF-A7CB-2E15A5E72381}" srcOrd="4" destOrd="0" presId="urn:microsoft.com/office/officeart/2005/8/layout/cycle4"/>
    <dgm:cxn modelId="{8CDB8A4B-0224-664D-91D0-BF4977824057}" type="presParOf" srcId="{6F6BFBD8-BD7C-4B18-8556-E12522B2A164}" destId="{70085128-1CB9-418D-9C74-3EAE0A61129D}" srcOrd="1" destOrd="0" presId="urn:microsoft.com/office/officeart/2005/8/layout/cycle4"/>
    <dgm:cxn modelId="{5244E9AB-15FF-3A4B-89D8-D50503D68118}" type="presParOf" srcId="{70085128-1CB9-418D-9C74-3EAE0A61129D}" destId="{7C998C5C-97B3-40BA-AD34-484BCF30F7A1}" srcOrd="0" destOrd="0" presId="urn:microsoft.com/office/officeart/2005/8/layout/cycle4"/>
    <dgm:cxn modelId="{7447EB9A-EE4A-1048-B017-86C92F2A8AB4}" type="presParOf" srcId="{70085128-1CB9-418D-9C74-3EAE0A61129D}" destId="{AA82F4C7-B0A8-4A06-B9FA-C1CFAC3A621D}" srcOrd="1" destOrd="0" presId="urn:microsoft.com/office/officeart/2005/8/layout/cycle4"/>
    <dgm:cxn modelId="{3CF4379C-1294-0E45-85B2-21A9813F5E1C}" type="presParOf" srcId="{70085128-1CB9-418D-9C74-3EAE0A61129D}" destId="{C8EAFEEB-E2A0-4B95-9BAB-049BAB04D851}" srcOrd="2" destOrd="0" presId="urn:microsoft.com/office/officeart/2005/8/layout/cycle4"/>
    <dgm:cxn modelId="{080CA732-72F1-0B43-A569-AAEA49432C0E}" type="presParOf" srcId="{70085128-1CB9-418D-9C74-3EAE0A61129D}" destId="{0EB5D102-AE6F-40ED-BBF4-DA263D111C2E}" srcOrd="3" destOrd="0" presId="urn:microsoft.com/office/officeart/2005/8/layout/cycle4"/>
    <dgm:cxn modelId="{6DD8D4E5-0E33-9E40-A572-7D621A022AA5}" type="presParOf" srcId="{70085128-1CB9-418D-9C74-3EAE0A61129D}" destId="{90B5BCB8-8930-447F-AEF6-CA874E59F139}" srcOrd="4" destOrd="0" presId="urn:microsoft.com/office/officeart/2005/8/layout/cycle4"/>
    <dgm:cxn modelId="{24F8BC68-5CE2-A64B-A2FB-9481E1D85650}" type="presParOf" srcId="{6F6BFBD8-BD7C-4B18-8556-E12522B2A164}" destId="{A6B0CA6D-C8F3-41B8-92A1-988D916E5F63}" srcOrd="2" destOrd="0" presId="urn:microsoft.com/office/officeart/2005/8/layout/cycle4"/>
    <dgm:cxn modelId="{4E22A73C-67D4-EB43-8194-E2C02C60C02F}" type="presParOf" srcId="{6F6BFBD8-BD7C-4B18-8556-E12522B2A164}" destId="{8972F7FE-9C14-46DC-A377-CABA5408B65D}" srcOrd="3" destOrd="0" presId="urn:microsoft.com/office/officeart/2005/8/layout/cycle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CC4384-5FEB-4177-ABA3-24DD055B1ECD}">
      <dsp:nvSpPr>
        <dsp:cNvPr id="0" name=""/>
        <dsp:cNvSpPr/>
      </dsp:nvSpPr>
      <dsp:spPr>
        <a:xfrm>
          <a:off x="4381104" y="2705614"/>
          <a:ext cx="3808738" cy="176434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6622584"/>
              <a:satOff val="26541"/>
              <a:lumOff val="5752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200" kern="1200" dirty="0"/>
        </a:p>
      </dsp:txBody>
      <dsp:txXfrm>
        <a:off x="5562482" y="3185457"/>
        <a:ext cx="2588602" cy="1245743"/>
      </dsp:txXfrm>
    </dsp:sp>
    <dsp:sp modelId="{3834D8AE-8190-4F5B-8FB9-98E0C0530581}">
      <dsp:nvSpPr>
        <dsp:cNvPr id="0" name=""/>
        <dsp:cNvSpPr/>
      </dsp:nvSpPr>
      <dsp:spPr>
        <a:xfrm>
          <a:off x="95648" y="2652606"/>
          <a:ext cx="3767107" cy="1824887"/>
        </a:xfrm>
        <a:prstGeom prst="roundRect">
          <a:avLst>
            <a:gd name="adj" fmla="val 10000"/>
          </a:avLst>
        </a:prstGeom>
        <a:noFill/>
        <a:ln w="25400" cap="flat" cmpd="sng" algn="ctr">
          <a:solidFill>
            <a:schemeClr val="accent5">
              <a:hueOff val="-9933876"/>
              <a:satOff val="39811"/>
              <a:lumOff val="862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200" kern="1200" dirty="0"/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200" kern="1200" dirty="0"/>
        </a:p>
      </dsp:txBody>
      <dsp:txXfrm>
        <a:off x="135735" y="3148915"/>
        <a:ext cx="2556801" cy="1288491"/>
      </dsp:txXfrm>
    </dsp:sp>
    <dsp:sp modelId="{5619045F-9536-41D4-B7C1-E04C2EAA7A3D}">
      <dsp:nvSpPr>
        <dsp:cNvPr id="0" name=""/>
        <dsp:cNvSpPr/>
      </dsp:nvSpPr>
      <dsp:spPr>
        <a:xfrm>
          <a:off x="4431893" y="-222345"/>
          <a:ext cx="3790079" cy="183578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-3311292"/>
              <a:satOff val="13270"/>
              <a:lumOff val="2876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6210" tIns="156210" rIns="156210" bIns="15621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3200" kern="1200" dirty="0"/>
        </a:p>
      </dsp:txBody>
      <dsp:txXfrm>
        <a:off x="5609242" y="-182019"/>
        <a:ext cx="2572403" cy="1296186"/>
      </dsp:txXfrm>
    </dsp:sp>
    <dsp:sp modelId="{5DB4518B-7E23-4B2B-9A5D-A6364AC2B4AA}">
      <dsp:nvSpPr>
        <dsp:cNvPr id="0" name=""/>
        <dsp:cNvSpPr/>
      </dsp:nvSpPr>
      <dsp:spPr>
        <a:xfrm>
          <a:off x="88753" y="-202805"/>
          <a:ext cx="3685469" cy="179670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>
        <a:off x="128221" y="-163337"/>
        <a:ext cx="2500892" cy="1268591"/>
      </dsp:txXfrm>
    </dsp:sp>
    <dsp:sp modelId="{7C998C5C-97B3-40BA-AD34-484BCF30F7A1}">
      <dsp:nvSpPr>
        <dsp:cNvPr id="0" name=""/>
        <dsp:cNvSpPr/>
      </dsp:nvSpPr>
      <dsp:spPr>
        <a:xfrm>
          <a:off x="2072999" y="264685"/>
          <a:ext cx="2191250" cy="1871263"/>
        </a:xfrm>
        <a:prstGeom prst="pieWedge">
          <a:avLst/>
        </a:prstGeom>
        <a:solidFill>
          <a:srgbClr val="90909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TR&amp;D1          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(Bahar)</a:t>
          </a:r>
        </a:p>
      </dsp:txBody>
      <dsp:txXfrm>
        <a:off x="2714801" y="812765"/>
        <a:ext cx="1549448" cy="1323183"/>
      </dsp:txXfrm>
    </dsp:sp>
    <dsp:sp modelId="{AA82F4C7-B0A8-4A06-B9FA-C1CFAC3A621D}">
      <dsp:nvSpPr>
        <dsp:cNvPr id="0" name=""/>
        <dsp:cNvSpPr/>
      </dsp:nvSpPr>
      <dsp:spPr>
        <a:xfrm rot="5400000">
          <a:off x="4229311" y="175988"/>
          <a:ext cx="1871263" cy="2048659"/>
        </a:xfrm>
        <a:prstGeom prst="pieWedge">
          <a:avLst/>
        </a:prstGeom>
        <a:solidFill>
          <a:srgbClr val="D66B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TR&amp;D2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b="1" kern="1200" dirty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endParaRPr>
        </a:p>
      </dsp:txBody>
      <dsp:txXfrm rot="-5400000">
        <a:off x="4140613" y="812766"/>
        <a:ext cx="1448621" cy="1323183"/>
      </dsp:txXfrm>
    </dsp:sp>
    <dsp:sp modelId="{C8EAFEEB-E2A0-4B95-9BAB-049BAB04D851}">
      <dsp:nvSpPr>
        <dsp:cNvPr id="0" name=""/>
        <dsp:cNvSpPr/>
      </dsp:nvSpPr>
      <dsp:spPr>
        <a:xfrm rot="10800000">
          <a:off x="4061580" y="2157019"/>
          <a:ext cx="2110617" cy="1839826"/>
        </a:xfrm>
        <a:prstGeom prst="pieWedge">
          <a:avLst/>
        </a:prstGeom>
        <a:solidFill>
          <a:srgbClr val="7DB628"/>
        </a:solid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TR&amp;D3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  (</a:t>
          </a:r>
          <a:r>
            <a:rPr lang="en-US" sz="2000" b="1" kern="1200" dirty="0" err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Faeder</a:t>
          </a: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)</a:t>
          </a:r>
        </a:p>
      </dsp:txBody>
      <dsp:txXfrm rot="10800000">
        <a:off x="4061580" y="2157019"/>
        <a:ext cx="1492432" cy="1300953"/>
      </dsp:txXfrm>
    </dsp:sp>
    <dsp:sp modelId="{0EB5D102-AE6F-40ED-BBF4-DA263D111C2E}">
      <dsp:nvSpPr>
        <dsp:cNvPr id="0" name=""/>
        <dsp:cNvSpPr/>
      </dsp:nvSpPr>
      <dsp:spPr>
        <a:xfrm rot="16200000">
          <a:off x="2164690" y="2042273"/>
          <a:ext cx="1871263" cy="2058951"/>
        </a:xfrm>
        <a:prstGeom prst="pieWedge">
          <a:avLst/>
        </a:prstGeom>
        <a:solidFill>
          <a:srgbClr val="3787B3"/>
        </a:solidFill>
        <a:ln w="25400" cap="flat" cmpd="sng" algn="ctr">
          <a:solidFill>
            <a:schemeClr val="bg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TR&amp;D4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rPr>
            <a:t>(Murphy)</a:t>
          </a:r>
        </a:p>
      </dsp:txBody>
      <dsp:txXfrm rot="5400000">
        <a:off x="2673900" y="2136117"/>
        <a:ext cx="1455898" cy="1323183"/>
      </dsp:txXfrm>
    </dsp:sp>
    <dsp:sp modelId="{A6B0CA6D-C8F3-41B8-92A1-988D916E5F63}">
      <dsp:nvSpPr>
        <dsp:cNvPr id="0" name=""/>
        <dsp:cNvSpPr/>
      </dsp:nvSpPr>
      <dsp:spPr>
        <a:xfrm>
          <a:off x="3810000" y="1732109"/>
          <a:ext cx="761996" cy="625880"/>
        </a:xfrm>
        <a:prstGeom prst="circularArrow">
          <a:avLst/>
        </a:prstGeom>
        <a:solidFill>
          <a:schemeClr val="bg1">
            <a:lumMod val="95000"/>
          </a:schemeClr>
        </a:solidFill>
        <a:ln w="25400" cap="flat" cmpd="sng" algn="ctr">
          <a:solidFill>
            <a:srgbClr val="00206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972F7FE-9C14-46DC-A377-CABA5408B65D}">
      <dsp:nvSpPr>
        <dsp:cNvPr id="0" name=""/>
        <dsp:cNvSpPr/>
      </dsp:nvSpPr>
      <dsp:spPr>
        <a:xfrm rot="10800000">
          <a:off x="3810000" y="1948191"/>
          <a:ext cx="761996" cy="625880"/>
        </a:xfrm>
        <a:prstGeom prst="circularArrow">
          <a:avLst/>
        </a:prstGeom>
        <a:solidFill>
          <a:schemeClr val="bg1">
            <a:lumMod val="95000"/>
          </a:schemeClr>
        </a:solidFill>
        <a:ln w="25400" cap="flat" cmpd="sng" algn="ctr">
          <a:solidFill>
            <a:srgbClr val="00206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4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gif>
</file>

<file path=ppt/media/image14.jpeg>
</file>

<file path=ppt/media/image15.png>
</file>

<file path=ppt/media/image16.png>
</file>

<file path=ppt/media/image17.gif>
</file>

<file path=ppt/media/image18.png>
</file>

<file path=ppt/media/image19.png>
</file>

<file path=ppt/media/image2.tiff>
</file>

<file path=ppt/media/image20.png>
</file>

<file path=ppt/media/image22.png>
</file>

<file path=ppt/media/image23.png>
</file>

<file path=ppt/media/image29.png>
</file>

<file path=ppt/media/image3.tiff>
</file>

<file path=ppt/media/image30.png>
</file>

<file path=ppt/media/image4.tiff>
</file>

<file path=ppt/media/image5.png>
</file>

<file path=ppt/media/image6.png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200071-DFF6-8C40-B794-D1B18CDB31BD}" type="datetimeFigureOut">
              <a:rPr lang="en-US" smtClean="0"/>
              <a:t>7/7/22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8AA07F-0864-0347-9292-DF7C656479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6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4595661/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16C8D-BA9E-4FF3-A7D5-80477BC9AD62}" type="slidenum">
              <a:rPr lang="en-US" smtClean="0">
                <a:solidFill>
                  <a:prstClr val="black"/>
                </a:solidFill>
              </a:rPr>
              <a:pPr/>
              <a:t>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4919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Accomplishments</a:t>
            </a:r>
            <a:r>
              <a:rPr lang="en-US" baseline="0" dirty="0"/>
              <a:t> on modeling intermediate scales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16C8D-BA9E-4FF3-A7D5-80477BC9AD6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682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A. Distribution of dopamine transporters (DATs) in different regions of the brain of transgenic mouse that expresses </a:t>
            </a:r>
            <a:r>
              <a:rPr lang="en-US" dirty="0" err="1"/>
              <a:t>hemagglutinin</a:t>
            </a:r>
            <a:r>
              <a:rPr lang="en-US" baseline="0" dirty="0"/>
              <a:t> (HA)-bound DAT, observable by fluorescence microscopy. Sagittal slices labeled with  TH (</a:t>
            </a:r>
            <a:r>
              <a:rPr lang="en-US" i="1" baseline="0" dirty="0"/>
              <a:t>cyan</a:t>
            </a:r>
            <a:r>
              <a:rPr lang="en-US" baseline="0" dirty="0"/>
              <a:t>) and DAT-</a:t>
            </a:r>
            <a:r>
              <a:rPr lang="en-US" baseline="0" dirty="0" err="1"/>
              <a:t>Nt</a:t>
            </a:r>
            <a:r>
              <a:rPr lang="en-US" baseline="0" dirty="0"/>
              <a:t> antibodies (</a:t>
            </a:r>
            <a:r>
              <a:rPr lang="en-US" i="1" baseline="0" dirty="0"/>
              <a:t>green</a:t>
            </a:r>
            <a:r>
              <a:rPr lang="en-US" baseline="0" dirty="0"/>
              <a:t>) were imaged using scanning confocal microscopy. The upper diagram display the localization of HA bound to DAT) conjugated with Cy3 (</a:t>
            </a:r>
            <a:r>
              <a:rPr lang="en-US" i="1" baseline="0" dirty="0"/>
              <a:t>red</a:t>
            </a:r>
            <a:r>
              <a:rPr lang="en-US" baseline="0" dirty="0"/>
              <a:t>), revealing the regions  (e.g. midbrain, striatum, enlarged on the right) that are populated by DATs. Scale bar, 2 mm. (Block et al., 2015) (B) 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3D rendering of dendrites and axons, cell bodies (large spheres), and synapses (small spheres) of </a:t>
            </a:r>
            <a:r>
              <a:rPr lang="en-US" sz="1200" b="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50 functionally characterized neurons reconstructed in the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EM volume color-coded by their response to visual stimulation orientation (scale bar: 150 micrometer). </a:t>
            </a:r>
            <a:r>
              <a:rPr lang="en-US" baseline="0" dirty="0"/>
              <a:t>(C) (</a:t>
            </a:r>
            <a:r>
              <a:rPr lang="en-US" i="1" baseline="0" dirty="0"/>
              <a:t>left</a:t>
            </a:r>
            <a:r>
              <a:rPr lang="en-US" baseline="0" dirty="0"/>
              <a:t>) 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reconstruction of a layer 2/3 (L2/3) pyramidal neuron (cell 1) synapsing onto a deep layer apical dendrite (cell 2), reconstructed from EM, and (</a:t>
            </a:r>
            <a:r>
              <a:rPr lang="en-US" sz="1200" i="1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right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 EM micrographs of synapses corresponding to the enclosed squares (same color) on the left. Scale bars: 100 micrometer (left) and 1 micrometer (right). (Lee et al.2016), (D)  Electron micrographs showing the localization of immunogold-silver labeled DATs (black dots) in the membranes of the dorsal striatum (scale bar: 0.265 micrometer); (E) Intracellular organelles of the large apical dendrite including the reconstructed ER (cyan/green) and mitochondria (magenta), obtained by reconstruction of 100 serial EM thin sections (50nm thick) for the hippocampal neuropil, using </a:t>
            </a:r>
            <a:r>
              <a:rPr lang="en-US" sz="1200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MCell</a:t>
            </a:r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version 3.0 (from 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Bartol et al 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Front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Synaptic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Neurosci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. 2015; 7: 17.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fr-F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co-authored</a:t>
            </a:r>
            <a:r>
              <a:rPr lang="fr-F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by Harris, Kennedy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fr-FR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Sejnowski</a:t>
            </a:r>
            <a:r>
              <a:rPr lang="fr-F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fr-FR" dirty="0">
              <a:effectLst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kern="1200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87D0F2-FD80-4102-9D9D-7B67E2984CE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043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 major software/APIs have been downloaded more than 150,000 times since 2013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B16C8D-BA9E-4FF3-A7D5-80477BC9AD6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29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5873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926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0505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 flipV="1">
            <a:off x="7213577" y="3810001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 flipV="1">
            <a:off x="7213601" y="3897010"/>
            <a:ext cx="4978401" cy="192024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 flipV="1">
            <a:off x="7213601" y="4115167"/>
            <a:ext cx="4978401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 flipV="1">
            <a:off x="7213600" y="4164403"/>
            <a:ext cx="2621280" cy="18288"/>
          </a:xfrm>
          <a:prstGeom prst="rect">
            <a:avLst/>
          </a:prstGeom>
          <a:solidFill>
            <a:schemeClr val="accent2">
              <a:alpha val="6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 flipV="1">
            <a:off x="7213600" y="4199572"/>
            <a:ext cx="2621280" cy="9144"/>
          </a:xfrm>
          <a:prstGeom prst="rect">
            <a:avLst/>
          </a:prstGeom>
          <a:solidFill>
            <a:schemeClr val="accent2">
              <a:alpha val="65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 useBgFill="1">
        <p:nvSpPr>
          <p:cNvPr id="30" name="Rounded Rectangle 29"/>
          <p:cNvSpPr/>
          <p:nvPr/>
        </p:nvSpPr>
        <p:spPr bwMode="white">
          <a:xfrm>
            <a:off x="7213600" y="3962400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 useBgFill="1">
        <p:nvSpPr>
          <p:cNvPr id="31" name="Rounded Rectangle 30"/>
          <p:cNvSpPr/>
          <p:nvPr/>
        </p:nvSpPr>
        <p:spPr bwMode="white">
          <a:xfrm>
            <a:off x="9835343" y="406098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" y="3649662"/>
            <a:ext cx="12192000" cy="244170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" y="3675528"/>
            <a:ext cx="12192001" cy="14067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 flipV="1">
            <a:off x="8552068" y="3643090"/>
            <a:ext cx="3639933" cy="2484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0" y="0"/>
            <a:ext cx="12192000" cy="3701700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600" y="2401888"/>
            <a:ext cx="11277600" cy="1470025"/>
          </a:xfrm>
        </p:spPr>
        <p:txBody>
          <a:bodyPr anchor="b"/>
          <a:lstStyle>
            <a:lvl1pPr>
              <a:defRPr sz="4400">
                <a:solidFill>
                  <a:schemeClr val="bg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600" y="3899938"/>
            <a:ext cx="6604000" cy="1752600"/>
          </a:xfrm>
        </p:spPr>
        <p:txBody>
          <a:bodyPr/>
          <a:lstStyle>
            <a:lvl1pPr marL="64008" indent="0" algn="l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940800" y="4206240"/>
            <a:ext cx="1280160" cy="457200"/>
          </a:xfrm>
        </p:spPr>
        <p:txBody>
          <a:bodyPr/>
          <a:lstStyle/>
          <a:p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7213600" y="4205288"/>
            <a:ext cx="1727200" cy="457200"/>
          </a:xfrm>
        </p:spPr>
        <p:txBody>
          <a:bodyPr/>
          <a:lstStyle/>
          <a:p>
            <a:endParaRPr lang="en-US">
              <a:solidFill>
                <a:srgbClr val="438086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1093451" y="1136"/>
            <a:ext cx="996949" cy="365760"/>
          </a:xfrm>
        </p:spPr>
        <p:txBody>
          <a:bodyPr/>
          <a:lstStyle>
            <a:lvl1pPr algn="r">
              <a:defRPr sz="1800">
                <a:solidFill>
                  <a:schemeClr val="bg1"/>
                </a:solidFill>
              </a:defRPr>
            </a:lvl1pPr>
          </a:lstStyle>
          <a:p>
            <a:fld id="{4E0F737F-B3DD-4E76-B937-76134DC214F4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3808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737F-B3DD-4E76-B937-76134DC214F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1981201"/>
            <a:ext cx="10363200" cy="1362075"/>
          </a:xfrm>
        </p:spPr>
        <p:txBody>
          <a:bodyPr anchor="b">
            <a:noAutofit/>
          </a:bodyPr>
          <a:lstStyle>
            <a:lvl1pPr algn="l">
              <a:buNone/>
              <a:defRPr sz="4300" b="1" cap="none" baseline="0">
                <a:ln w="12700">
                  <a:solidFill>
                    <a:schemeClr val="accent2">
                      <a:shade val="90000"/>
                      <a:satMod val="150000"/>
                    </a:schemeClr>
                  </a:solidFill>
                </a:ln>
                <a:solidFill>
                  <a:srgbClr val="FFFFFF"/>
                </a:solidFill>
                <a:effectLst>
                  <a:outerShdw blurRad="38100" dist="381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3367088"/>
            <a:ext cx="10363200" cy="1509712"/>
          </a:xfrm>
        </p:spPr>
        <p:txBody>
          <a:bodyPr anchor="t"/>
          <a:lstStyle>
            <a:lvl1pPr marL="45720" indent="0">
              <a:buNone/>
              <a:defRPr sz="2100" b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3808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737F-B3DD-4E76-B937-76134DC214F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249425"/>
            <a:ext cx="53848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2249425"/>
            <a:ext cx="5384800" cy="4525963"/>
          </a:xfrm>
        </p:spPr>
        <p:txBody>
          <a:bodyPr/>
          <a:lstStyle>
            <a:lvl1pPr>
              <a:defRPr sz="2000"/>
            </a:lvl1pPr>
            <a:lvl2pPr>
              <a:defRPr sz="19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3808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737F-B3DD-4E76-B937-76134DC214F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1143000"/>
            <a:ext cx="11176000" cy="1069848"/>
          </a:xfrm>
        </p:spPr>
        <p:txBody>
          <a:bodyPr anchor="ctr"/>
          <a:lstStyle>
            <a:lvl1pPr>
              <a:defRPr sz="4000" b="0" i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0" y="2244970"/>
            <a:ext cx="5388864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294968" y="2244970"/>
            <a:ext cx="5389033" cy="457200"/>
          </a:xfrm>
          <a:solidFill>
            <a:schemeClr val="accent2">
              <a:satMod val="150000"/>
              <a:alpha val="25000"/>
            </a:schemeClr>
          </a:solidFill>
          <a:ln w="12700">
            <a:solidFill>
              <a:schemeClr val="accent2"/>
            </a:solidFill>
          </a:ln>
        </p:spPr>
        <p:txBody>
          <a:bodyPr anchor="ctr">
            <a:noAutofit/>
          </a:bodyPr>
          <a:lstStyle>
            <a:lvl1pPr marL="45720" indent="0">
              <a:buNone/>
              <a:defRPr sz="1900" b="1">
                <a:solidFill>
                  <a:schemeClr val="tx1">
                    <a:tint val="95000"/>
                  </a:schemeClr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508000" y="2708519"/>
            <a:ext cx="5388864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1073" y="2708519"/>
            <a:ext cx="5389033" cy="38862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6" name="Date Placeholder 2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4E0F737F-B3DD-4E76-B937-76134DC214F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lang="en-US">
              <a:solidFill>
                <a:srgbClr val="438086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9848"/>
          </a:xfrm>
        </p:spPr>
        <p:txBody>
          <a:bodyPr anchor="ctr"/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778240" y="612648"/>
            <a:ext cx="1276352" cy="457200"/>
          </a:xfrm>
        </p:spPr>
        <p:txBody>
          <a:bodyPr/>
          <a:lstStyle/>
          <a:p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7010400" y="612648"/>
            <a:ext cx="1767840" cy="457200"/>
          </a:xfrm>
        </p:spPr>
        <p:txBody>
          <a:bodyPr/>
          <a:lstStyle/>
          <a:p>
            <a:endParaRPr lang="en-US">
              <a:solidFill>
                <a:srgbClr val="438086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899648" y="2272"/>
            <a:ext cx="1016000" cy="365760"/>
          </a:xfrm>
        </p:spPr>
        <p:txBody>
          <a:bodyPr/>
          <a:lstStyle/>
          <a:p>
            <a:fld id="{4E0F737F-B3DD-4E76-B937-76134DC214F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38086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737F-B3DD-4E76-B937-76134DC214F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37995" y="1101970"/>
            <a:ext cx="4511040" cy="877824"/>
          </a:xfrm>
        </p:spPr>
        <p:txBody>
          <a:bodyPr anchor="b"/>
          <a:lstStyle>
            <a:lvl1pPr algn="l">
              <a:buNone/>
              <a:defRPr sz="18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7137995" y="2010727"/>
            <a:ext cx="4511040" cy="4617720"/>
          </a:xfrm>
        </p:spPr>
        <p:txBody>
          <a:bodyPr/>
          <a:lstStyle>
            <a:lvl1pPr marL="9144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203200" y="776287"/>
            <a:ext cx="6803136" cy="58521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3808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737F-B3DD-4E76-B937-76134DC214F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403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53913" y="1109161"/>
            <a:ext cx="782404" cy="4681637"/>
          </a:xfrm>
        </p:spPr>
        <p:txBody>
          <a:bodyPr vert="vert270" lIns="45720" tIns="0" rIns="45720" anchor="t"/>
          <a:lstStyle>
            <a:lvl1pPr algn="ctr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38228" y="1143000"/>
            <a:ext cx="6096000" cy="4572000"/>
          </a:xfrm>
          <a:solidFill>
            <a:srgbClr val="EAEAEA"/>
          </a:solidFill>
          <a:ln w="50800">
            <a:solidFill>
              <a:srgbClr val="FFFFFF"/>
            </a:solidFill>
            <a:miter lim="800000"/>
          </a:ln>
          <a:effectLst>
            <a:outerShdw blurRad="57150" dist="31750" dir="4800000" algn="tl" rotWithShape="0">
              <a:srgbClr val="000000">
                <a:alpha val="2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2540">
            <a:bevelT w="25400" h="19050"/>
            <a:contourClr>
              <a:srgbClr val="AEAEAE"/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17924" y="3274309"/>
            <a:ext cx="3454400" cy="2516489"/>
          </a:xfrm>
        </p:spPr>
        <p:txBody>
          <a:bodyPr lIns="0" tIns="0" rIns="45720" anchor="t"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3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38086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737F-B3DD-4E76-B937-76134DC214F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3808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737F-B3DD-4E76-B937-76134DC214F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1143000"/>
            <a:ext cx="2540000" cy="5486400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143000"/>
            <a:ext cx="8331200" cy="5486400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438086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737F-B3DD-4E76-B937-76134DC214F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202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4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857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099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05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281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635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4B6B77-EE0D-6944-8B0B-97FE4B999913}" type="datetimeFigureOut">
              <a:rPr lang="en-US" smtClean="0"/>
              <a:t>7/7/22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9D4BD-56D9-3F47-9F0E-B0A4B28D01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615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/>
        </p:nvSpPr>
        <p:spPr>
          <a:xfrm>
            <a:off x="1" y="366819"/>
            <a:ext cx="12192000" cy="84407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0" y="-1"/>
            <a:ext cx="12192000" cy="310663"/>
          </a:xfrm>
          <a:prstGeom prst="rect">
            <a:avLst/>
          </a:prstGeom>
          <a:solidFill>
            <a:schemeClr val="tx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" y="308277"/>
            <a:ext cx="12192001" cy="91441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31" name="Rectangle 30"/>
          <p:cNvSpPr/>
          <p:nvPr/>
        </p:nvSpPr>
        <p:spPr>
          <a:xfrm flipV="1">
            <a:off x="7213577" y="360247"/>
            <a:ext cx="4978425" cy="910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 flipV="1">
            <a:off x="7213601" y="440113"/>
            <a:ext cx="4978401" cy="180035"/>
          </a:xfrm>
          <a:prstGeom prst="rect">
            <a:avLst/>
          </a:prstGeom>
          <a:solidFill>
            <a:schemeClr val="accent2">
              <a:alpha val="50000"/>
            </a:scheme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 useBgFill="1">
        <p:nvSpPr>
          <p:cNvPr id="33" name="Rounded Rectangle 32"/>
          <p:cNvSpPr/>
          <p:nvPr/>
        </p:nvSpPr>
        <p:spPr bwMode="white">
          <a:xfrm>
            <a:off x="7209785" y="497504"/>
            <a:ext cx="4084320" cy="27432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 useBgFill="1">
        <p:nvSpPr>
          <p:cNvPr id="34" name="Rounded Rectangle 33"/>
          <p:cNvSpPr/>
          <p:nvPr/>
        </p:nvSpPr>
        <p:spPr bwMode="white">
          <a:xfrm>
            <a:off x="9831528" y="588943"/>
            <a:ext cx="2133600" cy="36576"/>
          </a:xfrm>
          <a:prstGeom prst="roundRect">
            <a:avLst>
              <a:gd name="adj" fmla="val 16667"/>
            </a:avLst>
          </a:prstGeom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35" name="Rectangle 34"/>
          <p:cNvSpPr/>
          <p:nvPr/>
        </p:nvSpPr>
        <p:spPr bwMode="invGray">
          <a:xfrm>
            <a:off x="12113288" y="-2001"/>
            <a:ext cx="76835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36" name="Rectangle 35"/>
          <p:cNvSpPr/>
          <p:nvPr/>
        </p:nvSpPr>
        <p:spPr bwMode="invGray">
          <a:xfrm>
            <a:off x="12059308" y="-2001"/>
            <a:ext cx="36576" cy="621792"/>
          </a:xfrm>
          <a:prstGeom prst="rect">
            <a:avLst/>
          </a:prstGeom>
          <a:solidFill>
            <a:srgbClr val="FFFFFF">
              <a:alpha val="65098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37" name="Rectangle 36"/>
          <p:cNvSpPr/>
          <p:nvPr/>
        </p:nvSpPr>
        <p:spPr bwMode="invGray">
          <a:xfrm>
            <a:off x="12033904" y="-2001"/>
            <a:ext cx="12192" cy="621792"/>
          </a:xfrm>
          <a:prstGeom prst="rect">
            <a:avLst/>
          </a:prstGeom>
          <a:solidFill>
            <a:srgbClr val="FFFFFF">
              <a:alpha val="6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38" name="Rectangle 37"/>
          <p:cNvSpPr/>
          <p:nvPr/>
        </p:nvSpPr>
        <p:spPr bwMode="invGray">
          <a:xfrm>
            <a:off x="11967231" y="-2001"/>
            <a:ext cx="36576" cy="621792"/>
          </a:xfrm>
          <a:prstGeom prst="rect">
            <a:avLst/>
          </a:prstGeom>
          <a:solidFill>
            <a:srgbClr val="FFFFFF">
              <a:alpha val="4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39" name="Rectangle 38"/>
          <p:cNvSpPr/>
          <p:nvPr/>
        </p:nvSpPr>
        <p:spPr bwMode="invGray">
          <a:xfrm>
            <a:off x="11887569" y="380"/>
            <a:ext cx="73152" cy="585216"/>
          </a:xfrm>
          <a:prstGeom prst="rect">
            <a:avLst/>
          </a:prstGeom>
          <a:solidFill>
            <a:srgbClr val="FFFFFF">
              <a:alpha val="20000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40" name="Rectangle 39"/>
          <p:cNvSpPr/>
          <p:nvPr/>
        </p:nvSpPr>
        <p:spPr bwMode="invGray">
          <a:xfrm>
            <a:off x="11831300" y="380"/>
            <a:ext cx="12192" cy="585216"/>
          </a:xfrm>
          <a:prstGeom prst="rect">
            <a:avLst/>
          </a:prstGeom>
          <a:solidFill>
            <a:srgbClr val="FFFFFF">
              <a:alpha val="30196"/>
            </a:srgbClr>
          </a:solidFill>
          <a:ln w="508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en-US" sz="1800" dirty="0">
              <a:solidFill>
                <a:prstClr val="white"/>
              </a:solidFill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43000"/>
            <a:ext cx="10972800" cy="10668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2249424"/>
            <a:ext cx="10972800" cy="432511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782048" y="612648"/>
            <a:ext cx="1276352" cy="45720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pPr defTabSz="914400"/>
            <a:fld id="{F66179FB-7239-4297-AC81-F3DA01539648}" type="datetimeFigureOut">
              <a:rPr lang="en-US" smtClean="0">
                <a:solidFill>
                  <a:srgbClr val="438086"/>
                </a:solidFill>
              </a:rPr>
              <a:pPr defTabSz="914400"/>
              <a:t>7/7/22</a:t>
            </a:fld>
            <a:endParaRPr lang="en-US">
              <a:solidFill>
                <a:srgbClr val="438086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7010400" y="612648"/>
            <a:ext cx="1767840" cy="45720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800">
                <a:solidFill>
                  <a:schemeClr val="accent2"/>
                </a:solidFill>
              </a:defRPr>
            </a:lvl1pPr>
          </a:lstStyle>
          <a:p>
            <a:pPr defTabSz="914400"/>
            <a:endParaRPr lang="en-US">
              <a:solidFill>
                <a:srgbClr val="438086"/>
              </a:solidFill>
            </a:endParaRP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10899648" y="2272"/>
            <a:ext cx="1016000" cy="365760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800">
                <a:solidFill>
                  <a:srgbClr val="FFFFFF"/>
                </a:solidFill>
              </a:defRPr>
            </a:lvl1pPr>
          </a:lstStyle>
          <a:p>
            <a:pPr defTabSz="914400"/>
            <a:fld id="{4E0F737F-B3DD-4E76-B937-76134DC214F4}" type="slidenum">
              <a:rPr lang="en-US" smtClean="0"/>
              <a:pPr defTabSz="91440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679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65760" indent="-256032" algn="l" rtl="0" eaLnBrk="1" latinLnBrk="0" hangingPunct="1">
        <a:spcBef>
          <a:spcPts val="300"/>
        </a:spcBef>
        <a:buClr>
          <a:schemeClr val="accent3"/>
        </a:buClr>
        <a:buFont typeface="Georgia"/>
        <a:buChar char="•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8368" indent="-246888" algn="l" rtl="0" eaLnBrk="1" latinLnBrk="0" hangingPunct="1">
        <a:spcBef>
          <a:spcPts val="300"/>
        </a:spcBef>
        <a:buClr>
          <a:schemeClr val="accent2"/>
        </a:buClr>
        <a:buFont typeface="Georgia"/>
        <a:buChar char="▫"/>
        <a:defRPr kumimoji="0" sz="2600" kern="1200">
          <a:solidFill>
            <a:schemeClr val="accent2"/>
          </a:solidFill>
          <a:latin typeface="+mn-lt"/>
          <a:ea typeface="+mn-ea"/>
          <a:cs typeface="+mn-cs"/>
        </a:defRPr>
      </a:lvl2pPr>
      <a:lvl3pPr marL="923544" indent="-219456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4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179576" indent="-201168" algn="l" rtl="0" eaLnBrk="1" latinLnBrk="0" hangingPunct="1">
        <a:spcBef>
          <a:spcPts val="300"/>
        </a:spcBef>
        <a:buClr>
          <a:schemeClr val="accent1"/>
        </a:buClr>
        <a:buFont typeface="Wingdings 2"/>
        <a:buChar char=""/>
        <a:defRPr kumimoji="0" sz="22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38988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20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1609344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800" kern="1200">
          <a:solidFill>
            <a:schemeClr val="accent3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▫"/>
        <a:defRPr kumimoji="0" sz="1600" kern="1200">
          <a:solidFill>
            <a:schemeClr val="accent3"/>
          </a:solidFill>
          <a:latin typeface="+mn-lt"/>
          <a:ea typeface="+mn-ea"/>
          <a:cs typeface="+mn-cs"/>
        </a:defRPr>
      </a:lvl7pPr>
      <a:lvl8pPr marL="2029968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500" kern="1200">
          <a:solidFill>
            <a:schemeClr val="accent3"/>
          </a:solidFill>
          <a:latin typeface="+mn-lt"/>
          <a:ea typeface="+mn-ea"/>
          <a:cs typeface="+mn-cs"/>
        </a:defRPr>
      </a:lvl8pPr>
      <a:lvl9pPr marL="2240280" indent="-182880" algn="l" rtl="0" eaLnBrk="1" latinLnBrk="0" hangingPunct="1">
        <a:spcBef>
          <a:spcPts val="300"/>
        </a:spcBef>
        <a:buClr>
          <a:schemeClr val="accent3"/>
        </a:buClr>
        <a:buFont typeface="Georgia"/>
        <a:buChar char="◦"/>
        <a:defRPr kumimoji="0" sz="1400" kern="1200" baseline="0">
          <a:solidFill>
            <a:schemeClr val="accent3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gif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10" Type="http://schemas.openxmlformats.org/officeDocument/2006/relationships/image" Target="../media/image14.jpeg"/><Relationship Id="rId4" Type="http://schemas.openxmlformats.org/officeDocument/2006/relationships/image" Target="../media/image8.jpeg"/><Relationship Id="rId9" Type="http://schemas.openxmlformats.org/officeDocument/2006/relationships/image" Target="../media/image1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2.png"/><Relationship Id="rId5" Type="http://schemas.openxmlformats.org/officeDocument/2006/relationships/image" Target="../media/image17.gif"/><Relationship Id="rId10" Type="http://schemas.openxmlformats.org/officeDocument/2006/relationships/hyperlink" Target="phasic_movie0000-0280++.mov" TargetMode="External"/><Relationship Id="rId4" Type="http://schemas.openxmlformats.org/officeDocument/2006/relationships/image" Target="../media/image16.png"/><Relationship Id="rId9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24001" y="5014199"/>
            <a:ext cx="50798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en-US" dirty="0"/>
          </a:p>
          <a:p>
            <a:pPr lvl="0"/>
            <a:endParaRPr lang="en-US" b="1" dirty="0"/>
          </a:p>
          <a:p>
            <a:r>
              <a:rPr lang="en-US" dirty="0"/>
              <a:t> </a:t>
            </a:r>
          </a:p>
          <a:p>
            <a:r>
              <a:rPr lang="en-US" dirty="0"/>
              <a:t> </a:t>
            </a:r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180004" y="2980569"/>
            <a:ext cx="4457801" cy="633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0" tIns="45716" rIns="91430" bIns="45716"/>
          <a:lstStyle>
            <a:lvl1pPr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b="1" dirty="0"/>
              <a:t>James R. Faeder</a:t>
            </a:r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i="1" dirty="0"/>
              <a:t>University of Pittsburgh</a:t>
            </a:r>
            <a:endParaRPr lang="en-US" b="1" i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endParaRPr lang="en-US" b="1" dirty="0"/>
          </a:p>
        </p:txBody>
      </p:sp>
      <p:sp>
        <p:nvSpPr>
          <p:cNvPr id="12" name="Text Box 3"/>
          <p:cNvSpPr txBox="1">
            <a:spLocks noChangeArrowheads="1"/>
          </p:cNvSpPr>
          <p:nvPr/>
        </p:nvSpPr>
        <p:spPr bwMode="auto">
          <a:xfrm>
            <a:off x="495086" y="980748"/>
            <a:ext cx="11142938" cy="89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0" tIns="45716" rIns="91430" bIns="45716" anchor="b" anchorCtr="1"/>
          <a:lstStyle>
            <a:lvl1pPr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>
              <a:buSzPct val="100000"/>
            </a:pPr>
            <a:r>
              <a:rPr lang="en-US" sz="3600" b="1" dirty="0"/>
              <a:t>Welcome to the 10</a:t>
            </a:r>
            <a:r>
              <a:rPr lang="en-US" sz="3600" b="1" baseline="30000" dirty="0"/>
              <a:t>th</a:t>
            </a:r>
            <a:r>
              <a:rPr lang="en-US" sz="3600" b="1" dirty="0"/>
              <a:t> Annual </a:t>
            </a:r>
            <a:r>
              <a:rPr lang="en-US" sz="3600" b="1" dirty="0" err="1"/>
              <a:t>MMBioS</a:t>
            </a:r>
            <a:r>
              <a:rPr lang="en-US" sz="3600" b="1" dirty="0"/>
              <a:t> Cell Modeling Workshop!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2389556" y="-18344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3837654" y="4634828"/>
            <a:ext cx="4457801" cy="4262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0" tIns="45716" rIns="91430" bIns="45716"/>
          <a:lstStyle>
            <a:lvl1pPr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dirty="0"/>
              <a:t>July 11-15, 2022</a:t>
            </a:r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837656" y="2980569"/>
            <a:ext cx="4457801" cy="633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0" tIns="45716" rIns="91430" bIns="45716"/>
          <a:lstStyle>
            <a:lvl1pPr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b="1" dirty="0"/>
              <a:t>Thomas </a:t>
            </a:r>
            <a:r>
              <a:rPr lang="en-US" sz="1800" b="1" dirty="0" err="1"/>
              <a:t>Bartol</a:t>
            </a:r>
            <a:endParaRPr lang="en-US" sz="1800" b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i="1" dirty="0"/>
              <a:t>Salk Institute for Biological Studies</a:t>
            </a:r>
            <a:endParaRPr lang="en-US" b="1" i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endParaRPr lang="en-US" b="1" dirty="0"/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7558853" y="2980569"/>
            <a:ext cx="4457801" cy="633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0" tIns="45716" rIns="91430" bIns="45716"/>
          <a:lstStyle>
            <a:lvl1pPr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b="1" dirty="0"/>
              <a:t>Robert F. Murphy</a:t>
            </a:r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i="1" dirty="0"/>
              <a:t>Carnegie Mellon University</a:t>
            </a:r>
            <a:endParaRPr lang="en-US" b="1" i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594845-ACA4-F34E-A52D-39772482E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9463" y="1826147"/>
            <a:ext cx="7048292" cy="43856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BE2C533-6423-EE4A-853D-09AE65112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7250" y="5966625"/>
            <a:ext cx="2857500" cy="7112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873ADBE-C83F-3F46-BB21-B117E072A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8223" y="3725138"/>
            <a:ext cx="1793268" cy="547265"/>
          </a:xfrm>
          <a:prstGeom prst="rect">
            <a:avLst/>
          </a:prstGeom>
        </p:spPr>
      </p:pic>
      <p:pic>
        <p:nvPicPr>
          <p:cNvPr id="1028" name="Picture 4" descr="Salk Bulletin Synthetic Biology Symposium January 20-22, 2016">
            <a:extLst>
              <a:ext uri="{FF2B5EF4-FFF2-40B4-BE49-F238E27FC236}">
                <a16:creationId xmlns:a16="http://schemas.microsoft.com/office/drawing/2014/main" id="{1E2E9223-A490-7B49-83B1-32B34E27E5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8652" y="3733615"/>
            <a:ext cx="3235804" cy="519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arnegie Mellon University | Drupal.org">
            <a:extLst>
              <a:ext uri="{FF2B5EF4-FFF2-40B4-BE49-F238E27FC236}">
                <a16:creationId xmlns:a16="http://schemas.microsoft.com/office/drawing/2014/main" id="{B127E28C-044F-E241-B429-8597C07E2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0476" y="3725138"/>
            <a:ext cx="1406649" cy="897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 Box 2">
            <a:extLst>
              <a:ext uri="{FF2B5EF4-FFF2-40B4-BE49-F238E27FC236}">
                <a16:creationId xmlns:a16="http://schemas.microsoft.com/office/drawing/2014/main" id="{C6BC3EA3-8839-4A45-A976-8D7EE6BCB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7099" y="5346716"/>
            <a:ext cx="4457801" cy="633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0" tIns="45716" rIns="91430" bIns="45716"/>
          <a:lstStyle>
            <a:lvl1pPr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b="1" dirty="0"/>
              <a:t>Rozita </a:t>
            </a:r>
            <a:r>
              <a:rPr lang="en-US" sz="1800" b="1" dirty="0" err="1"/>
              <a:t>Laghaei</a:t>
            </a:r>
            <a:endParaRPr lang="en-US" sz="1800" b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i="1" dirty="0"/>
              <a:t>Pittsburgh Supercomputing Center</a:t>
            </a:r>
            <a:endParaRPr lang="en-US" b="1" i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19438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Expanded Pipeline for Rare Event Sampling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5238" y="1835150"/>
            <a:ext cx="8206363" cy="417195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55238" y="6413500"/>
            <a:ext cx="83206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aseline="30000" dirty="0">
                <a:solidFill>
                  <a:srgbClr val="C00000"/>
                </a:solidFill>
                <a:latin typeface="Helvetica" charset="0"/>
              </a:rPr>
              <a:t>Donovan RM, Tapia J-J, Sullivan DP, Faeder JR, Murphy RF, </a:t>
            </a:r>
            <a:r>
              <a:rPr lang="en-US" sz="1200" baseline="30000" dirty="0" err="1">
                <a:solidFill>
                  <a:srgbClr val="C00000"/>
                </a:solidFill>
                <a:latin typeface="Helvetica" charset="0"/>
              </a:rPr>
              <a:t>Dittrich</a:t>
            </a:r>
            <a:r>
              <a:rPr lang="en-US" sz="1200" baseline="30000" dirty="0">
                <a:solidFill>
                  <a:srgbClr val="C00000"/>
                </a:solidFill>
                <a:latin typeface="Helvetica" charset="0"/>
              </a:rPr>
              <a:t> M, et al. (2016) Unbiased Rare Event Sampling in Spatial Stochastic Systems Biology Models Using a Weighted Ensemble of Trajectories. </a:t>
            </a:r>
            <a:r>
              <a:rPr lang="en-US" sz="1200" baseline="30000" dirty="0" err="1">
                <a:solidFill>
                  <a:srgbClr val="C00000"/>
                </a:solidFill>
                <a:latin typeface="Helvetica" charset="0"/>
              </a:rPr>
              <a:t>PLoS</a:t>
            </a:r>
            <a:r>
              <a:rPr lang="en-US" sz="1200" baseline="30000" dirty="0">
                <a:solidFill>
                  <a:srgbClr val="C00000"/>
                </a:solidFill>
                <a:latin typeface="Helvetica" charset="0"/>
              </a:rPr>
              <a:t> </a:t>
            </a:r>
            <a:r>
              <a:rPr lang="en-US" sz="1200" baseline="30000" dirty="0" err="1">
                <a:solidFill>
                  <a:srgbClr val="C00000"/>
                </a:solidFill>
                <a:latin typeface="Helvetica" charset="0"/>
              </a:rPr>
              <a:t>Comput</a:t>
            </a:r>
            <a:r>
              <a:rPr lang="en-US" sz="1200" baseline="30000" dirty="0">
                <a:solidFill>
                  <a:srgbClr val="C00000"/>
                </a:solidFill>
                <a:latin typeface="Helvetica" charset="0"/>
              </a:rPr>
              <a:t> </a:t>
            </a:r>
            <a:r>
              <a:rPr lang="en-US" sz="1200" baseline="30000" dirty="0" err="1">
                <a:solidFill>
                  <a:srgbClr val="C00000"/>
                </a:solidFill>
                <a:latin typeface="Helvetica" charset="0"/>
              </a:rPr>
              <a:t>Biol</a:t>
            </a:r>
            <a:r>
              <a:rPr lang="en-US" sz="1200" baseline="30000" dirty="0">
                <a:solidFill>
                  <a:srgbClr val="C00000"/>
                </a:solidFill>
                <a:latin typeface="Helvetica" charset="0"/>
              </a:rPr>
              <a:t> 12(2): e1004611. doi:10.1371/journal.pcbi.1004611</a:t>
            </a:r>
            <a:endParaRPr lang="en-US" sz="1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2358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E44B17-CC12-BF4D-9095-A9615967F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Check us out on mmbios.org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171BFA1-ED0C-A24D-9D6C-F69BB234BC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859646"/>
            <a:ext cx="6780700" cy="513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350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D3712-E0F4-92F8-092D-FA5FF3B9C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347" y="636761"/>
            <a:ext cx="3505495" cy="162232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MMBioS Free Online Modeling Course</a:t>
            </a:r>
          </a:p>
        </p:txBody>
      </p:sp>
      <p:sp>
        <p:nvSpPr>
          <p:cNvPr id="29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5C5902D-0F9E-3A9B-D54C-82AB040822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5862" y="835176"/>
            <a:ext cx="6019331" cy="5026140"/>
          </a:xfrm>
          <a:prstGeom prst="rect">
            <a:avLst/>
          </a:prstGeom>
          <a:effectLst/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946C70E-CF27-69B7-A7C1-9BB1D502CE49}"/>
              </a:ext>
            </a:extLst>
          </p:cNvPr>
          <p:cNvSpPr/>
          <p:nvPr/>
        </p:nvSpPr>
        <p:spPr>
          <a:xfrm>
            <a:off x="305156" y="2666231"/>
            <a:ext cx="4468484" cy="7611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</a:pPr>
            <a:r>
              <a:rPr lang="en-US" sz="2800" dirty="0" err="1">
                <a:solidFill>
                  <a:srgbClr val="0432FF"/>
                </a:solidFill>
                <a:latin typeface="Arial Rounded MT Bold" panose="020F0704030504030204" pitchFamily="34" charset="77"/>
              </a:rPr>
              <a:t>biologicalmodeling.org</a:t>
            </a:r>
            <a:endParaRPr lang="en-US" sz="2800" dirty="0">
              <a:solidFill>
                <a:srgbClr val="0432FF"/>
              </a:solidFill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917252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BAA4E-1664-4190-00C0-73CAE8E72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Surveys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832E80-B530-1D9E-D62D-E6FA49FF5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Your feedback is really important to us! </a:t>
            </a:r>
          </a:p>
          <a:p>
            <a:r>
              <a:rPr lang="en-US" dirty="0"/>
              <a:t>Please complete your daily surveys for each course component and the final survey</a:t>
            </a:r>
          </a:p>
          <a:p>
            <a:r>
              <a:rPr lang="en-US" dirty="0"/>
              <a:t>Also, please feel free to send us messages on Slack with your comments and suggestions</a:t>
            </a:r>
          </a:p>
          <a:p>
            <a:r>
              <a:rPr lang="en-US" dirty="0"/>
              <a:t>We are always aiming to improve our presentations and tools</a:t>
            </a:r>
          </a:p>
        </p:txBody>
      </p:sp>
    </p:spTree>
    <p:extLst>
      <p:ext uri="{BB962C8B-B14F-4D97-AF65-F5344CB8AC3E}">
        <p14:creationId xmlns:p14="http://schemas.microsoft.com/office/powerpoint/2010/main" val="25317450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24001" y="5014199"/>
            <a:ext cx="507986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endParaRPr lang="en-US" dirty="0"/>
          </a:p>
          <a:p>
            <a:pPr lvl="0"/>
            <a:endParaRPr lang="en-US" b="1" dirty="0"/>
          </a:p>
          <a:p>
            <a:r>
              <a:rPr lang="en-US" dirty="0"/>
              <a:t> </a:t>
            </a:r>
          </a:p>
          <a:p>
            <a:r>
              <a:rPr lang="en-US" dirty="0"/>
              <a:t> </a:t>
            </a:r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180004" y="2307912"/>
            <a:ext cx="4457801" cy="633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0" tIns="45716" rIns="91430" bIns="45716"/>
          <a:lstStyle>
            <a:lvl1pPr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b="1" dirty="0"/>
              <a:t>James R. Faeder</a:t>
            </a:r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i="1" dirty="0"/>
              <a:t>University of Pittsburgh</a:t>
            </a:r>
            <a:endParaRPr lang="en-US" b="1" i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endParaRPr lang="en-US" b="1" dirty="0"/>
          </a:p>
        </p:txBody>
      </p:sp>
      <p:sp>
        <p:nvSpPr>
          <p:cNvPr id="12" name="Text Box 3"/>
          <p:cNvSpPr txBox="1">
            <a:spLocks noChangeArrowheads="1"/>
          </p:cNvSpPr>
          <p:nvPr/>
        </p:nvSpPr>
        <p:spPr bwMode="auto">
          <a:xfrm>
            <a:off x="495086" y="980748"/>
            <a:ext cx="11142938" cy="897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0" tIns="45716" rIns="91430" bIns="45716" anchor="b" anchorCtr="1"/>
          <a:lstStyle>
            <a:lvl1pPr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>
              <a:buSzPct val="100000"/>
            </a:pPr>
            <a:r>
              <a:rPr lang="en-US" sz="3600" b="1" dirty="0"/>
              <a:t>Welcome to the 10</a:t>
            </a:r>
            <a:r>
              <a:rPr lang="en-US" sz="3600" b="1" baseline="30000" dirty="0"/>
              <a:t>th</a:t>
            </a:r>
            <a:r>
              <a:rPr lang="en-US" sz="3600" b="1" dirty="0"/>
              <a:t> Annual </a:t>
            </a:r>
            <a:r>
              <a:rPr lang="en-US" sz="3600" b="1" dirty="0" err="1"/>
              <a:t>MMBioS</a:t>
            </a:r>
            <a:r>
              <a:rPr lang="en-US" sz="3600" b="1" dirty="0"/>
              <a:t> Cell Modeling Workshop!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2389556" y="-183444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1" name="Text Box 2"/>
          <p:cNvSpPr txBox="1">
            <a:spLocks noChangeArrowheads="1"/>
          </p:cNvSpPr>
          <p:nvPr/>
        </p:nvSpPr>
        <p:spPr bwMode="auto">
          <a:xfrm>
            <a:off x="3837656" y="2307912"/>
            <a:ext cx="4457801" cy="633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0" tIns="45716" rIns="91430" bIns="45716"/>
          <a:lstStyle>
            <a:lvl1pPr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b="1" dirty="0"/>
              <a:t>Thomas </a:t>
            </a:r>
            <a:r>
              <a:rPr lang="en-US" sz="1800" b="1" dirty="0" err="1"/>
              <a:t>Bartol</a:t>
            </a:r>
            <a:endParaRPr lang="en-US" sz="1800" b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i="1" dirty="0"/>
              <a:t>Salk Institute for Biological Studies</a:t>
            </a:r>
            <a:endParaRPr lang="en-US" b="1" i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endParaRPr lang="en-US" b="1" dirty="0"/>
          </a:p>
        </p:txBody>
      </p:sp>
      <p:sp>
        <p:nvSpPr>
          <p:cNvPr id="13" name="Text Box 2"/>
          <p:cNvSpPr txBox="1">
            <a:spLocks noChangeArrowheads="1"/>
          </p:cNvSpPr>
          <p:nvPr/>
        </p:nvSpPr>
        <p:spPr bwMode="auto">
          <a:xfrm>
            <a:off x="7558853" y="2307912"/>
            <a:ext cx="4457801" cy="633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0" tIns="45716" rIns="91430" bIns="45716"/>
          <a:lstStyle>
            <a:lvl1pPr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b="1" dirty="0"/>
              <a:t>Robert F. Murphy</a:t>
            </a:r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i="1" dirty="0"/>
              <a:t>Carnegie Mellon University</a:t>
            </a:r>
            <a:endParaRPr lang="en-US" b="1" i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0594845-ACA4-F34E-A52D-39772482E0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9463" y="1721217"/>
            <a:ext cx="7048292" cy="438560"/>
          </a:xfrm>
          <a:prstGeom prst="rect">
            <a:avLst/>
          </a:prstGeom>
        </p:spPr>
      </p:pic>
      <p:sp>
        <p:nvSpPr>
          <p:cNvPr id="25" name="Text Box 2">
            <a:extLst>
              <a:ext uri="{FF2B5EF4-FFF2-40B4-BE49-F238E27FC236}">
                <a16:creationId xmlns:a16="http://schemas.microsoft.com/office/drawing/2014/main" id="{C6BC3EA3-8839-4A45-A976-8D7EE6BCB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535" y="5999417"/>
            <a:ext cx="4457801" cy="633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1430" tIns="45716" rIns="91430" bIns="45716"/>
          <a:lstStyle>
            <a:lvl1pPr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defTabSz="455613" eaLnBrk="0" fontAlgn="base" hangingPunct="0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0" algn="l"/>
                <a:tab pos="912813" algn="l"/>
                <a:tab pos="1827213" algn="l"/>
                <a:tab pos="2741613" algn="l"/>
                <a:tab pos="3656013" algn="l"/>
                <a:tab pos="4570413" algn="l"/>
                <a:tab pos="5484813" algn="l"/>
                <a:tab pos="6399213" algn="l"/>
                <a:tab pos="7313613" algn="l"/>
                <a:tab pos="8228013" algn="l"/>
                <a:tab pos="9142413" algn="l"/>
                <a:tab pos="10056813" algn="l"/>
              </a:tabLs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b="1" dirty="0"/>
              <a:t>Rozita </a:t>
            </a:r>
            <a:r>
              <a:rPr lang="en-US" sz="1800" b="1" dirty="0" err="1"/>
              <a:t>Laghaei</a:t>
            </a:r>
            <a:endParaRPr lang="en-US" sz="1800" b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r>
              <a:rPr lang="en-US" sz="1800" i="1" dirty="0"/>
              <a:t>Pittsburgh Supercomputing Center</a:t>
            </a:r>
            <a:endParaRPr lang="en-US" b="1" i="1" dirty="0"/>
          </a:p>
          <a:p>
            <a:pPr algn="ctr" eaLnBrk="1" hangingPunct="1">
              <a:lnSpc>
                <a:spcPct val="100000"/>
              </a:lnSpc>
              <a:buClrTx/>
              <a:buSzPct val="115000"/>
            </a:pPr>
            <a:endParaRPr lang="en-US" b="1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DEB93F4-CCC6-2C48-ADF8-BED7485E73C8}"/>
              </a:ext>
            </a:extLst>
          </p:cNvPr>
          <p:cNvSpPr/>
          <p:nvPr/>
        </p:nvSpPr>
        <p:spPr>
          <a:xfrm>
            <a:off x="1254758" y="3173271"/>
            <a:ext cx="2371312" cy="1077218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Ali Sinan </a:t>
            </a:r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Saglam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Caleb Armstrong</a:t>
            </a:r>
          </a:p>
          <a:p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Zarifeh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Heidari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Rarani</a:t>
            </a:r>
            <a:endParaRPr lang="en-US" sz="1600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Alex </a:t>
            </a:r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DiBiasi</a:t>
            </a:r>
            <a:endParaRPr lang="en-US" sz="1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0DA460-68CA-4D4C-9C3F-55260AA122F6}"/>
              </a:ext>
            </a:extLst>
          </p:cNvPr>
          <p:cNvSpPr/>
          <p:nvPr/>
        </p:nvSpPr>
        <p:spPr>
          <a:xfrm>
            <a:off x="4831038" y="3171991"/>
            <a:ext cx="2471034" cy="2554545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Adam </a:t>
            </a:r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Husar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Guadalupe García</a:t>
            </a:r>
            <a:endParaRPr lang="en-US" sz="1600" dirty="0"/>
          </a:p>
          <a:p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Burak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 Kaynak</a:t>
            </a: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Mariam </a:t>
            </a:r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Ordyan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Sara </a:t>
            </a:r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Sameni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Joel Yancey</a:t>
            </a:r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Mohammad </a:t>
            </a:r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Samavat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Margot Wagner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Rachel Mendelsohn</a:t>
            </a:r>
            <a:endParaRPr lang="en-US" sz="1600" dirty="0"/>
          </a:p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Don Spencer</a:t>
            </a:r>
            <a:endParaRPr lang="en-US" sz="16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46EB94-68CC-FB46-8057-10B4D02007D9}"/>
              </a:ext>
            </a:extLst>
          </p:cNvPr>
          <p:cNvSpPr/>
          <p:nvPr/>
        </p:nvSpPr>
        <p:spPr>
          <a:xfrm>
            <a:off x="5046740" y="6172909"/>
            <a:ext cx="2039630" cy="338554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</a:rPr>
              <a:t>Iván E. Cao-Berg</a:t>
            </a:r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F8ED8AA-3930-5E48-90F2-80A168923641}"/>
              </a:ext>
            </a:extLst>
          </p:cNvPr>
          <p:cNvSpPr/>
          <p:nvPr/>
        </p:nvSpPr>
        <p:spPr>
          <a:xfrm>
            <a:off x="9150366" y="3171991"/>
            <a:ext cx="2427268" cy="584775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Ted Zhang</a:t>
            </a:r>
          </a:p>
          <a:p>
            <a:r>
              <a:rPr lang="en-US" sz="1600" dirty="0" err="1">
                <a:solidFill>
                  <a:srgbClr val="000000"/>
                </a:solidFill>
                <a:latin typeface="Arial" panose="020B0604020202020204" pitchFamily="34" charset="0"/>
              </a:rPr>
              <a:t>Huangqingbo</a:t>
            </a:r>
            <a:r>
              <a:rPr lang="en-US" sz="1600" dirty="0">
                <a:solidFill>
                  <a:srgbClr val="000000"/>
                </a:solidFill>
                <a:latin typeface="Arial" panose="020B0604020202020204" pitchFamily="34" charset="0"/>
              </a:rPr>
              <a:t> (Paul) Sun</a:t>
            </a:r>
          </a:p>
        </p:txBody>
      </p:sp>
    </p:spTree>
    <p:extLst>
      <p:ext uri="{BB962C8B-B14F-4D97-AF65-F5344CB8AC3E}">
        <p14:creationId xmlns:p14="http://schemas.microsoft.com/office/powerpoint/2010/main" val="17813907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1295400" y="1358206"/>
            <a:ext cx="9448800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 defTabSz="914400"/>
            <a:r>
              <a:rPr lang="en-US" sz="2800" b="1" dirty="0">
                <a:ln w="11430"/>
                <a:gradFill>
                  <a:gsLst>
                    <a:gs pos="0">
                      <a:srgbClr val="438086">
                        <a:tint val="70000"/>
                        <a:satMod val="245000"/>
                      </a:srgbClr>
                    </a:gs>
                    <a:gs pos="75000">
                      <a:srgbClr val="438086">
                        <a:tint val="90000"/>
                        <a:shade val="60000"/>
                        <a:satMod val="240000"/>
                      </a:srgbClr>
                    </a:gs>
                    <a:gs pos="100000">
                      <a:srgbClr val="438086">
                        <a:tint val="100000"/>
                        <a:shade val="50000"/>
                        <a:satMod val="240000"/>
                      </a:srgb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High Performance Computing</a:t>
            </a:r>
          </a:p>
          <a:p>
            <a:pPr algn="ctr" defTabSz="914400"/>
            <a:r>
              <a:rPr lang="en-US" sz="2400" b="1" i="1" dirty="0">
                <a:ln w="11430"/>
                <a:gradFill>
                  <a:gsLst>
                    <a:gs pos="0">
                      <a:srgbClr val="438086">
                        <a:tint val="70000"/>
                        <a:satMod val="245000"/>
                      </a:srgbClr>
                    </a:gs>
                    <a:gs pos="75000">
                      <a:srgbClr val="438086">
                        <a:tint val="90000"/>
                        <a:shade val="60000"/>
                        <a:satMod val="240000"/>
                      </a:srgbClr>
                    </a:gs>
                    <a:gs pos="100000">
                      <a:srgbClr val="438086">
                        <a:tint val="100000"/>
                        <a:shade val="50000"/>
                        <a:satMod val="240000"/>
                      </a:srgb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for</a:t>
            </a:r>
            <a:endParaRPr lang="en-US" sz="2400" b="1" dirty="0">
              <a:ln w="11430"/>
              <a:gradFill>
                <a:gsLst>
                  <a:gs pos="0">
                    <a:srgbClr val="438086">
                      <a:tint val="70000"/>
                      <a:satMod val="245000"/>
                    </a:srgbClr>
                  </a:gs>
                  <a:gs pos="75000">
                    <a:srgbClr val="438086">
                      <a:tint val="90000"/>
                      <a:shade val="60000"/>
                      <a:satMod val="240000"/>
                    </a:srgbClr>
                  </a:gs>
                  <a:gs pos="100000">
                    <a:srgbClr val="438086">
                      <a:tint val="100000"/>
                      <a:shade val="50000"/>
                      <a:satMod val="240000"/>
                    </a:srgb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  <a:p>
            <a:pPr algn="ctr" defTabSz="914400"/>
            <a:r>
              <a:rPr lang="en-US" sz="3200" b="1" dirty="0">
                <a:ln w="11430"/>
                <a:solidFill>
                  <a:srgbClr val="FF9933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Multiscale Modeling </a:t>
            </a:r>
            <a:r>
              <a:rPr lang="en-US" sz="2800" b="1" dirty="0">
                <a:ln w="11430"/>
                <a:solidFill>
                  <a:srgbClr val="FF9933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of</a:t>
            </a:r>
            <a:r>
              <a:rPr lang="en-US" sz="3200" b="1" dirty="0">
                <a:ln w="11430"/>
                <a:solidFill>
                  <a:srgbClr val="FF9933"/>
                </a:soli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 Biological Systems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248667" y="952797"/>
            <a:ext cx="765463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MS Mincho" pitchFamily="49" charset="-128"/>
                <a:cs typeface="Arial" pitchFamily="34" charset="0"/>
              </a:rPr>
              <a:t>Biomedical Technology Research Resource (BTRR)</a:t>
            </a:r>
            <a:endParaRPr lang="en-US" sz="3600" dirty="0">
              <a:solidFill>
                <a:prstClr val="whit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Arial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533525" y="3843078"/>
            <a:ext cx="5857875" cy="3200876"/>
          </a:xfrm>
          <a:prstGeom prst="rect">
            <a:avLst/>
          </a:prstGeom>
          <a:solidFill>
            <a:srgbClr val="4E83EC">
              <a:alpha val="29804"/>
            </a:srgbClr>
          </a:solidFill>
        </p:spPr>
        <p:txBody>
          <a:bodyPr wrap="square" rtlCol="0">
            <a:spAutoFit/>
          </a:bodyPr>
          <a:lstStyle/>
          <a:p>
            <a:pPr defTabSz="914400"/>
            <a:endParaRPr lang="en-US" sz="2400" b="1" i="1" dirty="0">
              <a:solidFill>
                <a:srgbClr val="C4652D">
                  <a:lumMod val="75000"/>
                </a:srgb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defTabSz="914400"/>
            <a:r>
              <a:rPr lang="en-US" sz="2400" b="1" dirty="0">
                <a:solidFill>
                  <a:srgbClr val="C4652D">
                    <a:lumMod val="75000"/>
                  </a:srgb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Overarching biological theme:</a:t>
            </a:r>
          </a:p>
          <a:p>
            <a:pPr lvl="1" algn="ctr" defTabSz="914400"/>
            <a:endParaRPr lang="en-US" sz="2000" b="1" dirty="0">
              <a:solidFill>
                <a:prstClr val="black"/>
              </a:solidFill>
            </a:endParaRPr>
          </a:p>
          <a:p>
            <a:pPr lvl="1" defTabSz="914400">
              <a:buBlip>
                <a:blip r:embed="rId3"/>
              </a:buBlip>
            </a:pPr>
            <a:r>
              <a:rPr lang="en-US" sz="2400" b="1" dirty="0">
                <a:solidFill>
                  <a:prstClr val="black"/>
                </a:solidFill>
              </a:rPr>
              <a:t>   Spatial organization</a:t>
            </a:r>
          </a:p>
          <a:p>
            <a:pPr lvl="1" defTabSz="914400">
              <a:buBlip>
                <a:blip r:embed="rId3"/>
              </a:buBlip>
            </a:pPr>
            <a:r>
              <a:rPr lang="en-US" sz="2400" b="1" dirty="0">
                <a:solidFill>
                  <a:prstClr val="black"/>
                </a:solidFill>
              </a:rPr>
              <a:t>   Temporal evolution </a:t>
            </a:r>
          </a:p>
          <a:p>
            <a:pPr lvl="1" defTabSz="914400"/>
            <a:endParaRPr lang="en-US" sz="1400" b="1" dirty="0">
              <a:solidFill>
                <a:prstClr val="black"/>
              </a:solidFill>
            </a:endParaRPr>
          </a:p>
          <a:p>
            <a:pPr defTabSz="914400"/>
            <a:r>
              <a:rPr lang="en-US" sz="2400" b="1" dirty="0">
                <a:solidFill>
                  <a:prstClr val="black"/>
                </a:solidFill>
              </a:rPr>
              <a:t>  of signaling events in the central           </a:t>
            </a:r>
            <a:r>
              <a:rPr lang="en-US" sz="2400" b="1" dirty="0" err="1">
                <a:solidFill>
                  <a:srgbClr val="CEE1FE"/>
                </a:solidFill>
              </a:rPr>
              <a:t>n</a:t>
            </a:r>
            <a:r>
              <a:rPr lang="en-US" sz="2400" b="1" dirty="0" err="1">
                <a:solidFill>
                  <a:prstClr val="black"/>
                </a:solidFill>
              </a:rPr>
              <a:t>nervous</a:t>
            </a:r>
            <a:r>
              <a:rPr lang="en-US" sz="2400" b="1" dirty="0">
                <a:solidFill>
                  <a:prstClr val="black"/>
                </a:solidFill>
              </a:rPr>
              <a:t> system &amp; immune system</a:t>
            </a:r>
            <a:endParaRPr lang="en-US" sz="2400" dirty="0">
              <a:solidFill>
                <a:prstClr val="black"/>
              </a:solidFill>
            </a:endParaRPr>
          </a:p>
          <a:p>
            <a:pPr defTabSz="914400"/>
            <a:endParaRPr lang="en-US" sz="2400" dirty="0">
              <a:solidFill>
                <a:prstClr val="black"/>
              </a:solidFill>
            </a:endParaRPr>
          </a:p>
        </p:txBody>
      </p:sp>
      <p:pic>
        <p:nvPicPr>
          <p:cNvPr id="8" name="Picture 12" descr="http://www.pittsburghurbanmedia.com/clientfiles/image/u%20of%20pitt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823200" y="4724400"/>
            <a:ext cx="2844800" cy="2133600"/>
          </a:xfrm>
          <a:prstGeom prst="rect">
            <a:avLst/>
          </a:prstGeom>
          <a:noFill/>
        </p:spPr>
      </p:pic>
      <p:pic>
        <p:nvPicPr>
          <p:cNvPr id="9" name="Picture 5" descr=" 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010402" y="5791200"/>
            <a:ext cx="1503485" cy="1028700"/>
          </a:xfrm>
          <a:prstGeom prst="rect">
            <a:avLst/>
          </a:prstGeom>
          <a:noFill/>
        </p:spPr>
      </p:pic>
      <p:pic>
        <p:nvPicPr>
          <p:cNvPr id="10" name="Picture 4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010400" y="3276600"/>
            <a:ext cx="36576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3" descr="photo-tour-360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7010401" y="4724401"/>
            <a:ext cx="1572075" cy="10794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3" descr="http://www.cs.cmu.edu/image_archive/newbuilding2010/photos/5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8227886" y="5181601"/>
            <a:ext cx="2440115" cy="1625727"/>
          </a:xfrm>
          <a:prstGeom prst="rect">
            <a:avLst/>
          </a:prstGeom>
          <a:noFill/>
        </p:spPr>
      </p:pic>
      <p:pic>
        <p:nvPicPr>
          <p:cNvPr id="14" name="Picture 8" descr=" 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1524001" y="0"/>
            <a:ext cx="9525" cy="19050"/>
          </a:xfrm>
          <a:prstGeom prst="rect">
            <a:avLst/>
          </a:prstGeom>
          <a:noFill/>
        </p:spPr>
      </p:pic>
      <p:pic>
        <p:nvPicPr>
          <p:cNvPr id="15" name="Picture 10" descr=" 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1524001" y="0"/>
            <a:ext cx="9525" cy="19050"/>
          </a:xfrm>
          <a:prstGeom prst="rect">
            <a:avLst/>
          </a:prstGeom>
          <a:noFill/>
        </p:spPr>
      </p:pic>
      <p:pic>
        <p:nvPicPr>
          <p:cNvPr id="16" name="Picture 15" descr="http://sphotos.xx.fbcdn.net/hphotos-snc6/180649_10150392194830182_2367994_n.jpg"/>
          <p:cNvPicPr/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8250214" y="4114801"/>
            <a:ext cx="2417787" cy="1514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TextBox 16"/>
          <p:cNvSpPr txBox="1"/>
          <p:nvPr/>
        </p:nvSpPr>
        <p:spPr>
          <a:xfrm>
            <a:off x="9372601" y="3505201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Salk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839201" y="6320136"/>
            <a:ext cx="886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CMU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942097" y="4191001"/>
            <a:ext cx="817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PSC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086601" y="5334001"/>
            <a:ext cx="8499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914400"/>
            <a:r>
              <a:rPr lang="en-US" sz="2400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PITT</a:t>
            </a:r>
          </a:p>
        </p:txBody>
      </p:sp>
    </p:spTree>
    <p:extLst>
      <p:ext uri="{BB962C8B-B14F-4D97-AF65-F5344CB8AC3E}">
        <p14:creationId xmlns:p14="http://schemas.microsoft.com/office/powerpoint/2010/main" val="137862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7" grpId="0"/>
      <p:bldP spid="18" grpId="0"/>
      <p:bldP spid="20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6313" y="3595688"/>
            <a:ext cx="8269287" cy="2500312"/>
          </a:xfrm>
        </p:spPr>
        <p:txBody>
          <a:bodyPr>
            <a:normAutofit/>
          </a:bodyPr>
          <a:lstStyle/>
          <a:p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Recent advances in experimental and computational technology provide big data</a:t>
            </a:r>
          </a:p>
          <a:p>
            <a:endParaRPr lang="en-US" sz="28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sz="28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Turning big data into knowledge requires 4D modeling and simulations </a:t>
            </a:r>
          </a:p>
          <a:p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6477001" y="1246322"/>
            <a:ext cx="4038599" cy="1015663"/>
          </a:xfrm>
          <a:prstGeom prst="rect">
            <a:avLst/>
          </a:prstGeom>
          <a:solidFill>
            <a:srgbClr val="38797C"/>
          </a:solidFill>
          <a:ln w="38100"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buBlip>
                <a:blip r:embed="rId3"/>
              </a:buBlip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3D Structure at various scales</a:t>
            </a:r>
          </a:p>
          <a:p>
            <a:pPr>
              <a:buBlip>
                <a:blip r:embed="rId3"/>
              </a:buBlip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Dynamics at multiple scales</a:t>
            </a:r>
          </a:p>
          <a:p>
            <a:pPr>
              <a:buBlip>
                <a:blip r:embed="rId3"/>
              </a:buBlip>
            </a:pPr>
            <a:r>
              <a:rPr lang="en-US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Integration 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2246314" y="1981201"/>
            <a:ext cx="3925887" cy="1362075"/>
          </a:xfrm>
        </p:spPr>
        <p:txBody>
          <a:bodyPr/>
          <a:lstStyle/>
          <a:p>
            <a:r>
              <a:rPr lang="en-US" dirty="0"/>
              <a:t>Rationale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0F737F-B3DD-4E76-B937-76134DC214F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456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rrow: Right 14"/>
          <p:cNvSpPr/>
          <p:nvPr/>
        </p:nvSpPr>
        <p:spPr>
          <a:xfrm rot="5400000">
            <a:off x="4656538" y="2847857"/>
            <a:ext cx="837910" cy="405329"/>
          </a:xfrm>
          <a:prstGeom prst="rightArrow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/>
          </a:p>
        </p:txBody>
      </p:sp>
      <p:sp>
        <p:nvSpPr>
          <p:cNvPr id="7" name="Freeform: Shape 6"/>
          <p:cNvSpPr/>
          <p:nvPr/>
        </p:nvSpPr>
        <p:spPr>
          <a:xfrm>
            <a:off x="4467225" y="5552588"/>
            <a:ext cx="2879841" cy="1229213"/>
          </a:xfrm>
          <a:custGeom>
            <a:avLst/>
            <a:gdLst>
              <a:gd name="connsiteX0" fmla="*/ 0 w 2574652"/>
              <a:gd name="connsiteY0" fmla="*/ 128733 h 1287326"/>
              <a:gd name="connsiteX1" fmla="*/ 128733 w 2574652"/>
              <a:gd name="connsiteY1" fmla="*/ 0 h 1287326"/>
              <a:gd name="connsiteX2" fmla="*/ 2445919 w 2574652"/>
              <a:gd name="connsiteY2" fmla="*/ 0 h 1287326"/>
              <a:gd name="connsiteX3" fmla="*/ 2574652 w 2574652"/>
              <a:gd name="connsiteY3" fmla="*/ 128733 h 1287326"/>
              <a:gd name="connsiteX4" fmla="*/ 2574652 w 2574652"/>
              <a:gd name="connsiteY4" fmla="*/ 1158593 h 1287326"/>
              <a:gd name="connsiteX5" fmla="*/ 2445919 w 2574652"/>
              <a:gd name="connsiteY5" fmla="*/ 1287326 h 1287326"/>
              <a:gd name="connsiteX6" fmla="*/ 128733 w 2574652"/>
              <a:gd name="connsiteY6" fmla="*/ 1287326 h 1287326"/>
              <a:gd name="connsiteX7" fmla="*/ 0 w 2574652"/>
              <a:gd name="connsiteY7" fmla="*/ 1158593 h 1287326"/>
              <a:gd name="connsiteX8" fmla="*/ 0 w 2574652"/>
              <a:gd name="connsiteY8" fmla="*/ 128733 h 1287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74652" h="1287326">
                <a:moveTo>
                  <a:pt x="0" y="128733"/>
                </a:moveTo>
                <a:cubicBezTo>
                  <a:pt x="0" y="57636"/>
                  <a:pt x="57636" y="0"/>
                  <a:pt x="128733" y="0"/>
                </a:cubicBezTo>
                <a:lnTo>
                  <a:pt x="2445919" y="0"/>
                </a:lnTo>
                <a:cubicBezTo>
                  <a:pt x="2517016" y="0"/>
                  <a:pt x="2574652" y="57636"/>
                  <a:pt x="2574652" y="128733"/>
                </a:cubicBezTo>
                <a:lnTo>
                  <a:pt x="2574652" y="1158593"/>
                </a:lnTo>
                <a:cubicBezTo>
                  <a:pt x="2574652" y="1229690"/>
                  <a:pt x="2517016" y="1287326"/>
                  <a:pt x="2445919" y="1287326"/>
                </a:cubicBezTo>
                <a:lnTo>
                  <a:pt x="128733" y="1287326"/>
                </a:lnTo>
                <a:cubicBezTo>
                  <a:pt x="57636" y="1287326"/>
                  <a:pt x="0" y="1229690"/>
                  <a:pt x="0" y="1158593"/>
                </a:cubicBezTo>
                <a:lnTo>
                  <a:pt x="0" y="128733"/>
                </a:lnTo>
                <a:close/>
              </a:path>
            </a:pathLst>
          </a:custGeom>
          <a:solidFill>
            <a:srgbClr val="FFF69F"/>
          </a:solidFill>
          <a:ln>
            <a:solidFill>
              <a:schemeClr val="accent4">
                <a:lumMod val="75000"/>
              </a:schemeClr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8194" tIns="148194" rIns="148194" bIns="148194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3600" b="1" dirty="0">
                <a:ln w="12700">
                  <a:solidFill>
                    <a:sysClr val="windowText" lastClr="000000"/>
                  </a:solidFill>
                </a:ln>
                <a:solidFill>
                  <a:schemeClr val="accent5">
                    <a:lumMod val="75000"/>
                  </a:schemeClr>
                </a:solidFill>
              </a:rPr>
              <a:t>Knowledge</a:t>
            </a:r>
          </a:p>
        </p:txBody>
      </p:sp>
      <p:sp>
        <p:nvSpPr>
          <p:cNvPr id="10" name="Freeform: Shape 9"/>
          <p:cNvSpPr/>
          <p:nvPr/>
        </p:nvSpPr>
        <p:spPr>
          <a:xfrm>
            <a:off x="5309088" y="3839912"/>
            <a:ext cx="1122875" cy="385061"/>
          </a:xfrm>
          <a:custGeom>
            <a:avLst/>
            <a:gdLst>
              <a:gd name="connsiteX0" fmla="*/ 0 w 1342568"/>
              <a:gd name="connsiteY0" fmla="*/ 225282 h 450564"/>
              <a:gd name="connsiteX1" fmla="*/ 225282 w 1342568"/>
              <a:gd name="connsiteY1" fmla="*/ 0 h 450564"/>
              <a:gd name="connsiteX2" fmla="*/ 225282 w 1342568"/>
              <a:gd name="connsiteY2" fmla="*/ 90113 h 450564"/>
              <a:gd name="connsiteX3" fmla="*/ 1117286 w 1342568"/>
              <a:gd name="connsiteY3" fmla="*/ 90113 h 450564"/>
              <a:gd name="connsiteX4" fmla="*/ 1117286 w 1342568"/>
              <a:gd name="connsiteY4" fmla="*/ 0 h 450564"/>
              <a:gd name="connsiteX5" fmla="*/ 1342568 w 1342568"/>
              <a:gd name="connsiteY5" fmla="*/ 225282 h 450564"/>
              <a:gd name="connsiteX6" fmla="*/ 1117286 w 1342568"/>
              <a:gd name="connsiteY6" fmla="*/ 450564 h 450564"/>
              <a:gd name="connsiteX7" fmla="*/ 1117286 w 1342568"/>
              <a:gd name="connsiteY7" fmla="*/ 360451 h 450564"/>
              <a:gd name="connsiteX8" fmla="*/ 225282 w 1342568"/>
              <a:gd name="connsiteY8" fmla="*/ 360451 h 450564"/>
              <a:gd name="connsiteX9" fmla="*/ 225282 w 1342568"/>
              <a:gd name="connsiteY9" fmla="*/ 450564 h 450564"/>
              <a:gd name="connsiteX10" fmla="*/ 0 w 1342568"/>
              <a:gd name="connsiteY10" fmla="*/ 225282 h 450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342568" h="450564">
                <a:moveTo>
                  <a:pt x="1342568" y="225282"/>
                </a:moveTo>
                <a:lnTo>
                  <a:pt x="1117286" y="450563"/>
                </a:lnTo>
                <a:lnTo>
                  <a:pt x="1117286" y="360450"/>
                </a:lnTo>
                <a:lnTo>
                  <a:pt x="225282" y="360450"/>
                </a:lnTo>
                <a:lnTo>
                  <a:pt x="225282" y="450563"/>
                </a:lnTo>
                <a:lnTo>
                  <a:pt x="0" y="225282"/>
                </a:lnTo>
                <a:lnTo>
                  <a:pt x="225282" y="1"/>
                </a:lnTo>
                <a:lnTo>
                  <a:pt x="225282" y="90114"/>
                </a:lnTo>
                <a:lnTo>
                  <a:pt x="1117286" y="90114"/>
                </a:lnTo>
                <a:lnTo>
                  <a:pt x="1117286" y="1"/>
                </a:lnTo>
                <a:lnTo>
                  <a:pt x="1342568" y="225282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1">
            <a:scrgbClr r="0" g="0" b="0"/>
          </a:fillRef>
          <a:effectRef idx="1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35169" tIns="90114" rIns="135169" bIns="90113" numCol="1" spcCol="1270" anchor="ctr" anchorCtr="0">
            <a:noAutofit/>
          </a:bodyPr>
          <a:lstStyle/>
          <a:p>
            <a:pPr algn="ctr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/>
          </a:p>
        </p:txBody>
      </p:sp>
      <p:sp>
        <p:nvSpPr>
          <p:cNvPr id="11" name="Freeform: Shape 10"/>
          <p:cNvSpPr/>
          <p:nvPr/>
        </p:nvSpPr>
        <p:spPr>
          <a:xfrm>
            <a:off x="3137337" y="3456309"/>
            <a:ext cx="2153345" cy="1100172"/>
          </a:xfrm>
          <a:custGeom>
            <a:avLst/>
            <a:gdLst>
              <a:gd name="connsiteX0" fmla="*/ 0 w 2574652"/>
              <a:gd name="connsiteY0" fmla="*/ 128733 h 1287326"/>
              <a:gd name="connsiteX1" fmla="*/ 128733 w 2574652"/>
              <a:gd name="connsiteY1" fmla="*/ 0 h 1287326"/>
              <a:gd name="connsiteX2" fmla="*/ 2445919 w 2574652"/>
              <a:gd name="connsiteY2" fmla="*/ 0 h 1287326"/>
              <a:gd name="connsiteX3" fmla="*/ 2574652 w 2574652"/>
              <a:gd name="connsiteY3" fmla="*/ 128733 h 1287326"/>
              <a:gd name="connsiteX4" fmla="*/ 2574652 w 2574652"/>
              <a:gd name="connsiteY4" fmla="*/ 1158593 h 1287326"/>
              <a:gd name="connsiteX5" fmla="*/ 2445919 w 2574652"/>
              <a:gd name="connsiteY5" fmla="*/ 1287326 h 1287326"/>
              <a:gd name="connsiteX6" fmla="*/ 128733 w 2574652"/>
              <a:gd name="connsiteY6" fmla="*/ 1287326 h 1287326"/>
              <a:gd name="connsiteX7" fmla="*/ 0 w 2574652"/>
              <a:gd name="connsiteY7" fmla="*/ 1158593 h 1287326"/>
              <a:gd name="connsiteX8" fmla="*/ 0 w 2574652"/>
              <a:gd name="connsiteY8" fmla="*/ 128733 h 1287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74652" h="1287326">
                <a:moveTo>
                  <a:pt x="0" y="128733"/>
                </a:moveTo>
                <a:cubicBezTo>
                  <a:pt x="0" y="57636"/>
                  <a:pt x="57636" y="0"/>
                  <a:pt x="128733" y="0"/>
                </a:cubicBezTo>
                <a:lnTo>
                  <a:pt x="2445919" y="0"/>
                </a:lnTo>
                <a:cubicBezTo>
                  <a:pt x="2517016" y="0"/>
                  <a:pt x="2574652" y="57636"/>
                  <a:pt x="2574652" y="128733"/>
                </a:cubicBezTo>
                <a:lnTo>
                  <a:pt x="2574652" y="1158593"/>
                </a:lnTo>
                <a:cubicBezTo>
                  <a:pt x="2574652" y="1229690"/>
                  <a:pt x="2517016" y="1287326"/>
                  <a:pt x="2445919" y="1287326"/>
                </a:cubicBezTo>
                <a:lnTo>
                  <a:pt x="128733" y="1287326"/>
                </a:lnTo>
                <a:cubicBezTo>
                  <a:pt x="57636" y="1287326"/>
                  <a:pt x="0" y="1229690"/>
                  <a:pt x="0" y="1158593"/>
                </a:cubicBezTo>
                <a:lnTo>
                  <a:pt x="0" y="128733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8194" tIns="148194" rIns="148194" bIns="148194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Big Data</a:t>
            </a:r>
          </a:p>
        </p:txBody>
      </p:sp>
      <p:sp>
        <p:nvSpPr>
          <p:cNvPr id="13" name="Rectangle: Beveled 12"/>
          <p:cNvSpPr/>
          <p:nvPr/>
        </p:nvSpPr>
        <p:spPr>
          <a:xfrm>
            <a:off x="2057401" y="1746787"/>
            <a:ext cx="2499011" cy="1172194"/>
          </a:xfrm>
          <a:prstGeom prst="bevel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Experimental Technology</a:t>
            </a:r>
          </a:p>
        </p:txBody>
      </p:sp>
      <p:sp>
        <p:nvSpPr>
          <p:cNvPr id="16" name="Arrow: Bent 15"/>
          <p:cNvSpPr/>
          <p:nvPr/>
        </p:nvSpPr>
        <p:spPr>
          <a:xfrm flipV="1">
            <a:off x="2121132" y="2918981"/>
            <a:ext cx="969469" cy="1262886"/>
          </a:xfrm>
          <a:prstGeom prst="ben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7" name="Arrow: Bent 16"/>
          <p:cNvSpPr/>
          <p:nvPr/>
        </p:nvSpPr>
        <p:spPr>
          <a:xfrm flipV="1">
            <a:off x="3526332" y="4561988"/>
            <a:ext cx="969469" cy="1804255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4626"/>
            </a:avLst>
          </a:prstGeom>
          <a:gradFill flip="none" rotWithShape="1">
            <a:gsLst>
              <a:gs pos="0">
                <a:schemeClr val="bg1">
                  <a:lumMod val="65000"/>
                  <a:tint val="66000"/>
                  <a:satMod val="160000"/>
                </a:schemeClr>
              </a:gs>
              <a:gs pos="50000">
                <a:schemeClr val="bg1">
                  <a:lumMod val="65000"/>
                  <a:tint val="44500"/>
                  <a:satMod val="160000"/>
                </a:schemeClr>
              </a:gs>
              <a:gs pos="100000">
                <a:schemeClr val="bg1">
                  <a:lumMod val="65000"/>
                  <a:tint val="23500"/>
                  <a:satMod val="160000"/>
                </a:schemeClr>
              </a:gs>
            </a:gsLst>
            <a:lin ang="108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19" name="Arrow: Bent 18"/>
          <p:cNvSpPr/>
          <p:nvPr/>
        </p:nvSpPr>
        <p:spPr>
          <a:xfrm flipH="1" flipV="1">
            <a:off x="7348505" y="4439431"/>
            <a:ext cx="1022784" cy="1875156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4626"/>
            </a:avLst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 rot="16200000">
            <a:off x="1825660" y="4879295"/>
            <a:ext cx="23443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Statistical Analyses, Machine Learning, Pattern Recognition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449888" y="4790588"/>
            <a:ext cx="22943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Insights into physical mechanisms of function, causality, design principles &amp; rational strategies</a:t>
            </a:r>
          </a:p>
        </p:txBody>
      </p:sp>
      <p:sp>
        <p:nvSpPr>
          <p:cNvPr id="22" name="Arrow: Bent 21"/>
          <p:cNvSpPr/>
          <p:nvPr/>
        </p:nvSpPr>
        <p:spPr>
          <a:xfrm rot="16200000" flipH="1" flipV="1">
            <a:off x="7429496" y="2189911"/>
            <a:ext cx="917442" cy="1235910"/>
          </a:xfrm>
          <a:prstGeom prst="ben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23" name="Rectangle: Beveled 22"/>
          <p:cNvSpPr/>
          <p:nvPr/>
        </p:nvSpPr>
        <p:spPr>
          <a:xfrm>
            <a:off x="4908297" y="1742587"/>
            <a:ext cx="2693693" cy="1172194"/>
          </a:xfrm>
          <a:prstGeom prst="bevel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Computational Technology</a:t>
            </a:r>
          </a:p>
        </p:txBody>
      </p:sp>
      <p:sp>
        <p:nvSpPr>
          <p:cNvPr id="3" name="Arrow: U-Turn 2"/>
          <p:cNvSpPr/>
          <p:nvPr/>
        </p:nvSpPr>
        <p:spPr>
          <a:xfrm rot="5400000" flipH="1">
            <a:off x="7521268" y="1292154"/>
            <a:ext cx="2635866" cy="2133601"/>
          </a:xfrm>
          <a:prstGeom prst="uturnArrow">
            <a:avLst>
              <a:gd name="adj1" fmla="val 14100"/>
              <a:gd name="adj2" fmla="val 5768"/>
              <a:gd name="adj3" fmla="val 0"/>
              <a:gd name="adj4" fmla="val 43750"/>
              <a:gd name="adj5" fmla="val 71675"/>
            </a:avLst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6438382" y="3281705"/>
            <a:ext cx="2781819" cy="1432682"/>
          </a:xfrm>
          <a:custGeom>
            <a:avLst/>
            <a:gdLst>
              <a:gd name="connsiteX0" fmla="*/ 0 w 2574652"/>
              <a:gd name="connsiteY0" fmla="*/ 128733 h 1287326"/>
              <a:gd name="connsiteX1" fmla="*/ 128733 w 2574652"/>
              <a:gd name="connsiteY1" fmla="*/ 0 h 1287326"/>
              <a:gd name="connsiteX2" fmla="*/ 2445919 w 2574652"/>
              <a:gd name="connsiteY2" fmla="*/ 0 h 1287326"/>
              <a:gd name="connsiteX3" fmla="*/ 2574652 w 2574652"/>
              <a:gd name="connsiteY3" fmla="*/ 128733 h 1287326"/>
              <a:gd name="connsiteX4" fmla="*/ 2574652 w 2574652"/>
              <a:gd name="connsiteY4" fmla="*/ 1158593 h 1287326"/>
              <a:gd name="connsiteX5" fmla="*/ 2445919 w 2574652"/>
              <a:gd name="connsiteY5" fmla="*/ 1287326 h 1287326"/>
              <a:gd name="connsiteX6" fmla="*/ 128733 w 2574652"/>
              <a:gd name="connsiteY6" fmla="*/ 1287326 h 1287326"/>
              <a:gd name="connsiteX7" fmla="*/ 0 w 2574652"/>
              <a:gd name="connsiteY7" fmla="*/ 1158593 h 1287326"/>
              <a:gd name="connsiteX8" fmla="*/ 0 w 2574652"/>
              <a:gd name="connsiteY8" fmla="*/ 128733 h 1287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574652" h="1287326">
                <a:moveTo>
                  <a:pt x="0" y="128733"/>
                </a:moveTo>
                <a:cubicBezTo>
                  <a:pt x="0" y="57636"/>
                  <a:pt x="57636" y="0"/>
                  <a:pt x="128733" y="0"/>
                </a:cubicBezTo>
                <a:lnTo>
                  <a:pt x="2445919" y="0"/>
                </a:lnTo>
                <a:cubicBezTo>
                  <a:pt x="2517016" y="0"/>
                  <a:pt x="2574652" y="57636"/>
                  <a:pt x="2574652" y="128733"/>
                </a:cubicBezTo>
                <a:lnTo>
                  <a:pt x="2574652" y="1158593"/>
                </a:lnTo>
                <a:cubicBezTo>
                  <a:pt x="2574652" y="1229690"/>
                  <a:pt x="2517016" y="1287326"/>
                  <a:pt x="2445919" y="1287326"/>
                </a:cubicBezTo>
                <a:lnTo>
                  <a:pt x="128733" y="1287326"/>
                </a:lnTo>
                <a:cubicBezTo>
                  <a:pt x="57636" y="1287326"/>
                  <a:pt x="0" y="1229690"/>
                  <a:pt x="0" y="1158593"/>
                </a:cubicBezTo>
                <a:lnTo>
                  <a:pt x="0" y="128733"/>
                </a:lnTo>
                <a:close/>
              </a:path>
            </a:pathLst>
          </a:custGeom>
          <a:solidFill>
            <a:srgbClr val="D66B00"/>
          </a:solidFill>
          <a:ln>
            <a:solidFill>
              <a:schemeClr val="tx1"/>
            </a:solidFill>
          </a:ln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48194" tIns="148194" rIns="148194" bIns="148194" numCol="1" spcCol="1270" anchor="ctr" anchorCtr="0">
            <a:noAutofit/>
          </a:bodyPr>
          <a:lstStyle/>
          <a:p>
            <a:pPr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4D Modeling &amp; Simulations</a:t>
            </a:r>
          </a:p>
        </p:txBody>
      </p:sp>
      <p:sp>
        <p:nvSpPr>
          <p:cNvPr id="18" name="Arrow: Bent 17"/>
          <p:cNvSpPr/>
          <p:nvPr/>
        </p:nvSpPr>
        <p:spPr>
          <a:xfrm rot="5400000" flipV="1">
            <a:off x="6928380" y="444196"/>
            <a:ext cx="838200" cy="2047619"/>
          </a:xfrm>
          <a:prstGeom prst="bentArrow">
            <a:avLst>
              <a:gd name="adj1" fmla="val 25022"/>
              <a:gd name="adj2" fmla="val 36756"/>
              <a:gd name="adj3" fmla="val 44749"/>
              <a:gd name="adj4" fmla="val 55251"/>
            </a:avLst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24" name="Arrow: Bent 23"/>
          <p:cNvSpPr/>
          <p:nvPr/>
        </p:nvSpPr>
        <p:spPr>
          <a:xfrm rot="5400000" flipV="1">
            <a:off x="5272011" y="-1217622"/>
            <a:ext cx="838200" cy="5360361"/>
          </a:xfrm>
          <a:prstGeom prst="bentArrow">
            <a:avLst>
              <a:gd name="adj1" fmla="val 28784"/>
              <a:gd name="adj2" fmla="val 36756"/>
              <a:gd name="adj3" fmla="val 44749"/>
              <a:gd name="adj4" fmla="val 55251"/>
            </a:avLst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chemeClr val="tx1"/>
              </a:solidFill>
            </a:endParaRPr>
          </a:p>
        </p:txBody>
      </p:sp>
      <p:sp>
        <p:nvSpPr>
          <p:cNvPr id="4" name="Rectangle: Rounded Corners 3"/>
          <p:cNvSpPr/>
          <p:nvPr/>
        </p:nvSpPr>
        <p:spPr>
          <a:xfrm>
            <a:off x="8229601" y="1060310"/>
            <a:ext cx="312101" cy="208208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 rot="16200000">
            <a:off x="9233375" y="1910042"/>
            <a:ext cx="20705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Testable hypotheses Novel technology</a:t>
            </a:r>
          </a:p>
        </p:txBody>
      </p:sp>
    </p:spTree>
    <p:extLst>
      <p:ext uri="{BB962C8B-B14F-4D97-AF65-F5344CB8AC3E}">
        <p14:creationId xmlns:p14="http://schemas.microsoft.com/office/powerpoint/2010/main" val="98875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7" grpId="0" animBg="1"/>
      <p:bldP spid="10" grpId="0" animBg="1"/>
      <p:bldP spid="11" grpId="0" animBg="1"/>
      <p:bldP spid="16" grpId="0" animBg="1"/>
      <p:bldP spid="17" grpId="0" animBg="1"/>
      <p:bldP spid="19" grpId="0" animBg="1"/>
      <p:bldP spid="20" grpId="0"/>
      <p:bldP spid="21" grpId="0"/>
      <p:bldP spid="22" grpId="0" animBg="1"/>
      <p:bldP spid="3" grpId="0" animBg="1"/>
      <p:bldP spid="9" grpId="0" animBg="1"/>
      <p:bldP spid="18" grpId="0" animBg="1"/>
      <p:bldP spid="24" grpId="0" animBg="1"/>
      <p:bldP spid="4" grpId="0" animBg="1"/>
      <p:bldP spid="2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0" y="4025962"/>
            <a:ext cx="2752574" cy="2451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/>
        </p:nvSpPr>
        <p:spPr>
          <a:xfrm>
            <a:off x="3746500" y="3968751"/>
            <a:ext cx="904996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immunogold-silver labeled DATs</a:t>
            </a:r>
          </a:p>
        </p:txBody>
      </p:sp>
      <p:pic>
        <p:nvPicPr>
          <p:cNvPr id="59" name="Picture 5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38"/>
          <a:stretch/>
        </p:blipFill>
        <p:spPr>
          <a:xfrm rot="16200000">
            <a:off x="8464360" y="4275008"/>
            <a:ext cx="2383195" cy="1871688"/>
          </a:xfrm>
          <a:prstGeom prst="rect">
            <a:avLst/>
          </a:prstGeom>
        </p:spPr>
      </p:pic>
      <p:pic>
        <p:nvPicPr>
          <p:cNvPr id="50" name="Picture 2" descr="C:\Users\Podium-display\Desktop\p41\TR&amp;D1\movies\Anindita.gif"/>
          <p:cNvPicPr>
            <a:picLocks noChangeAspect="1" noChangeArrowheads="1" noCrop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4095" y="3792108"/>
            <a:ext cx="2684892" cy="2684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676400" y="1435162"/>
            <a:ext cx="3577796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334001" y="1435163"/>
            <a:ext cx="2442215" cy="2438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8" cstate="print"/>
          <a:srcRect t="2857" r="7101" b="5714"/>
          <a:stretch>
            <a:fillRect/>
          </a:stretch>
        </p:blipFill>
        <p:spPr bwMode="auto">
          <a:xfrm>
            <a:off x="7991472" y="1435162"/>
            <a:ext cx="23622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9" name="Straight Arrow Connector 18"/>
          <p:cNvCxnSpPr/>
          <p:nvPr/>
        </p:nvCxnSpPr>
        <p:spPr>
          <a:xfrm>
            <a:off x="5224464" y="5421378"/>
            <a:ext cx="304800" cy="0"/>
          </a:xfrm>
          <a:prstGeom prst="straightConnector1">
            <a:avLst/>
          </a:prstGeom>
          <a:ln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905034" y="4940362"/>
            <a:ext cx="954107" cy="369332"/>
          </a:xfrm>
          <a:prstGeom prst="rect">
            <a:avLst/>
          </a:prstGeom>
          <a:solidFill>
            <a:srgbClr val="FFFF00">
              <a:alpha val="45882"/>
            </a:srgb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265 nm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771649" y="1497074"/>
            <a:ext cx="700833" cy="369332"/>
          </a:xfrm>
          <a:prstGeom prst="rect">
            <a:avLst/>
          </a:prstGeom>
          <a:solidFill>
            <a:srgbClr val="3F797D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DBP3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395913" y="1492314"/>
            <a:ext cx="700833" cy="369332"/>
          </a:xfrm>
          <a:prstGeom prst="rect">
            <a:avLst/>
          </a:prstGeom>
          <a:solidFill>
            <a:srgbClr val="3F797D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DBP5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024211" y="1463738"/>
            <a:ext cx="700833" cy="369332"/>
          </a:xfrm>
          <a:prstGeom prst="rect">
            <a:avLst/>
          </a:prstGeom>
          <a:solidFill>
            <a:srgbClr val="3F797D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DBP7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257800" y="3340162"/>
            <a:ext cx="990600" cy="369332"/>
          </a:xfrm>
          <a:prstGeom prst="rect">
            <a:avLst/>
          </a:prstGeom>
          <a:solidFill>
            <a:srgbClr val="FFFF00">
              <a:alpha val="25098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150</a:t>
            </a:r>
            <a:r>
              <a:rPr lang="en-US" dirty="0">
                <a:latin typeface="Arial" pitchFamily="34" charset="0"/>
                <a:cs typeface="Arial" pitchFamily="34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Symbol" pitchFamily="18" charset="2"/>
                <a:cs typeface="Arial" pitchFamily="34" charset="0"/>
              </a:rPr>
              <a:t>m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7939088" y="3278250"/>
            <a:ext cx="762000" cy="369332"/>
          </a:xfrm>
          <a:prstGeom prst="rect">
            <a:avLst/>
          </a:prstGeom>
          <a:solidFill>
            <a:srgbClr val="FFFF00">
              <a:alpha val="34902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 </a:t>
            </a:r>
            <a:r>
              <a:rPr lang="en-US" dirty="0">
                <a:solidFill>
                  <a:schemeClr val="bg1"/>
                </a:solidFill>
                <a:latin typeface="Symbol" pitchFamily="18" charset="2"/>
                <a:cs typeface="Arial" pitchFamily="34" charset="0"/>
              </a:rPr>
              <a:t>m</a:t>
            </a:r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1828800" y="3721162"/>
            <a:ext cx="152400" cy="0"/>
          </a:xfrm>
          <a:prstGeom prst="straightConnector1">
            <a:avLst/>
          </a:prstGeom>
          <a:ln w="1905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1738312" y="3321114"/>
            <a:ext cx="762000" cy="369332"/>
          </a:xfrm>
          <a:prstGeom prst="rect">
            <a:avLst/>
          </a:prstGeom>
          <a:solidFill>
            <a:srgbClr val="FFFF00">
              <a:alpha val="52157"/>
            </a:srgb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 mm</a:t>
            </a:r>
          </a:p>
        </p:txBody>
      </p:sp>
      <p:pic>
        <p:nvPicPr>
          <p:cNvPr id="44" name="Picture 43"/>
          <p:cNvPicPr/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724024" y="4025962"/>
            <a:ext cx="1981200" cy="2438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8" name="Isosceles Triangle 47"/>
          <p:cNvSpPr/>
          <p:nvPr/>
        </p:nvSpPr>
        <p:spPr>
          <a:xfrm rot="20439023">
            <a:off x="6445221" y="5724302"/>
            <a:ext cx="445840" cy="48953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1757361" y="4025962"/>
            <a:ext cx="700833" cy="369332"/>
          </a:xfrm>
          <a:prstGeom prst="rect">
            <a:avLst/>
          </a:prstGeom>
          <a:solidFill>
            <a:srgbClr val="3F797D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DBP7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3886201" y="4025962"/>
            <a:ext cx="700833" cy="369332"/>
          </a:xfrm>
          <a:prstGeom prst="rect">
            <a:avLst/>
          </a:prstGeom>
          <a:solidFill>
            <a:srgbClr val="3F797D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DBP3</a:t>
            </a:r>
          </a:p>
        </p:txBody>
      </p:sp>
      <p:cxnSp>
        <p:nvCxnSpPr>
          <p:cNvPr id="69" name="Straight Arrow Connector 68"/>
          <p:cNvCxnSpPr/>
          <p:nvPr/>
        </p:nvCxnSpPr>
        <p:spPr>
          <a:xfrm>
            <a:off x="3276600" y="6373874"/>
            <a:ext cx="304800" cy="0"/>
          </a:xfrm>
          <a:prstGeom prst="straightConnector1">
            <a:avLst/>
          </a:prstGeom>
          <a:ln>
            <a:solidFill>
              <a:srgbClr val="000000"/>
            </a:solidFill>
            <a:headEnd type="none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9894174" y="6001068"/>
            <a:ext cx="697627" cy="369332"/>
          </a:xfrm>
          <a:prstGeom prst="rect">
            <a:avLst/>
          </a:prstGeom>
          <a:solidFill>
            <a:srgbClr val="FFFF00">
              <a:alpha val="50196"/>
            </a:srgb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5 nm</a:t>
            </a:r>
          </a:p>
        </p:txBody>
      </p:sp>
      <p:sp>
        <p:nvSpPr>
          <p:cNvPr id="74" name="Rectangle 73"/>
          <p:cNvSpPr/>
          <p:nvPr/>
        </p:nvSpPr>
        <p:spPr>
          <a:xfrm>
            <a:off x="6567488" y="4040250"/>
            <a:ext cx="2057400" cy="2362200"/>
          </a:xfrm>
          <a:prstGeom prst="rect">
            <a:avLst/>
          </a:prstGeom>
          <a:noFill/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2" name="Straight Connector 91"/>
          <p:cNvCxnSpPr/>
          <p:nvPr/>
        </p:nvCxnSpPr>
        <p:spPr>
          <a:xfrm>
            <a:off x="9970168" y="5943600"/>
            <a:ext cx="469232" cy="0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7" name="Rectangle 96"/>
          <p:cNvSpPr/>
          <p:nvPr/>
        </p:nvSpPr>
        <p:spPr>
          <a:xfrm>
            <a:off x="2800546" y="6221474"/>
            <a:ext cx="457200" cy="228600"/>
          </a:xfrm>
          <a:prstGeom prst="rect">
            <a:avLst/>
          </a:prstGeom>
          <a:solidFill>
            <a:srgbClr val="95B3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3228681" y="6168205"/>
            <a:ext cx="419492" cy="190892"/>
          </a:xfrm>
          <a:prstGeom prst="rect">
            <a:avLst/>
          </a:prstGeom>
          <a:solidFill>
            <a:srgbClr val="95B3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extBox 98"/>
          <p:cNvSpPr txBox="1"/>
          <p:nvPr/>
        </p:nvSpPr>
        <p:spPr>
          <a:xfrm>
            <a:off x="2895601" y="5930962"/>
            <a:ext cx="889987" cy="369332"/>
          </a:xfrm>
          <a:prstGeom prst="rect">
            <a:avLst/>
          </a:prstGeom>
          <a:solidFill>
            <a:srgbClr val="FFFF66">
              <a:alpha val="63922"/>
            </a:srgbClr>
          </a:solidFill>
        </p:spPr>
        <p:txBody>
          <a:bodyPr wrap="none" rtlCol="0">
            <a:spAutoFit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0.5 </a:t>
            </a:r>
            <a:r>
              <a:rPr lang="en-US" dirty="0">
                <a:latin typeface="Symbol" pitchFamily="18" charset="2"/>
                <a:cs typeface="Arial" pitchFamily="34" charset="0"/>
              </a:rPr>
              <a:t>m</a:t>
            </a:r>
            <a:r>
              <a:rPr lang="en-US" dirty="0">
                <a:latin typeface="Arial" pitchFamily="34" charset="0"/>
                <a:cs typeface="Arial" pitchFamily="34" charset="0"/>
              </a:rPr>
              <a:t>m</a:t>
            </a:r>
          </a:p>
        </p:txBody>
      </p:sp>
      <p:sp>
        <p:nvSpPr>
          <p:cNvPr id="35" name="Title 5"/>
          <p:cNvSpPr>
            <a:spLocks noGrp="1"/>
          </p:cNvSpPr>
          <p:nvPr>
            <p:ph type="title"/>
          </p:nvPr>
        </p:nvSpPr>
        <p:spPr>
          <a:xfrm>
            <a:off x="1711418" y="289637"/>
            <a:ext cx="8956582" cy="1362075"/>
          </a:xfrm>
          <a:noFill/>
        </p:spPr>
        <p:txBody>
          <a:bodyPr>
            <a:normAutofit/>
          </a:bodyPr>
          <a:lstStyle/>
          <a:p>
            <a:r>
              <a:rPr lang="en-US" sz="2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>
                    <a:lumMod val="75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Vision: Leveraging 3D data at multiple scales &amp; resolution</a:t>
            </a:r>
          </a:p>
        </p:txBody>
      </p:sp>
      <p:sp>
        <p:nvSpPr>
          <p:cNvPr id="36" name="Rectangle 35"/>
          <p:cNvSpPr/>
          <p:nvPr/>
        </p:nvSpPr>
        <p:spPr>
          <a:xfrm>
            <a:off x="2438401" y="2193430"/>
            <a:ext cx="5337815" cy="1692771"/>
          </a:xfrm>
          <a:prstGeom prst="rect">
            <a:avLst/>
          </a:prstGeom>
          <a:solidFill>
            <a:schemeClr val="bg1">
              <a:lumMod val="95000"/>
            </a:schemeClr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A priority research area: </a:t>
            </a:r>
          </a:p>
          <a:p>
            <a:endParaRPr lang="en-US" sz="1200" b="1" dirty="0">
              <a:solidFill>
                <a:srgbClr val="C00000"/>
              </a:solidFill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Use 3D structure/topology data at various scales to</a:t>
            </a:r>
          </a:p>
          <a:p>
            <a:endParaRPr lang="en-US" sz="800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Reconstitute representative and tractable 3D models 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Generate information on systems collective dynamics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Arial" panose="020B0604020202020204" pitchFamily="34" charset="0"/>
                <a:ea typeface="Calibri" panose="020F0502020204030204" pitchFamily="34" charset="0"/>
              </a:rPr>
              <a:t>Predict mechanisms of function</a:t>
            </a:r>
            <a:endParaRPr lang="en-US" sz="1600" dirty="0"/>
          </a:p>
        </p:txBody>
      </p:sp>
      <p:sp>
        <p:nvSpPr>
          <p:cNvPr id="73" name="TextBox 72"/>
          <p:cNvSpPr txBox="1"/>
          <p:nvPr/>
        </p:nvSpPr>
        <p:spPr>
          <a:xfrm>
            <a:off x="8686801" y="4016434"/>
            <a:ext cx="934871" cy="369332"/>
          </a:xfrm>
          <a:prstGeom prst="rect">
            <a:avLst/>
          </a:prstGeom>
          <a:solidFill>
            <a:srgbClr val="3F797D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C&amp;SP20</a:t>
            </a:r>
          </a:p>
        </p:txBody>
      </p:sp>
      <p:pic>
        <p:nvPicPr>
          <p:cNvPr id="52" name="Picture 2">
            <a:hlinkClick r:id="rId10" action="ppaction://hlinkfile"/>
          </p:cNvPr>
          <p:cNvPicPr>
            <a:picLocks noChangeAspect="1" noChangeArrowheads="1"/>
          </p:cNvPicPr>
          <p:nvPr/>
        </p:nvPicPr>
        <p:blipFill rotWithShape="1">
          <a:blip r:embed="rId11" cstate="print"/>
          <a:srcRect l="22594" t="9348" r="39429" b="15763"/>
          <a:stretch/>
        </p:blipFill>
        <p:spPr bwMode="auto">
          <a:xfrm>
            <a:off x="6583324" y="4032211"/>
            <a:ext cx="2080425" cy="23739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3" name="TextBox 52"/>
          <p:cNvSpPr txBox="1"/>
          <p:nvPr/>
        </p:nvSpPr>
        <p:spPr>
          <a:xfrm>
            <a:off x="6572540" y="4045010"/>
            <a:ext cx="700833" cy="369332"/>
          </a:xfrm>
          <a:prstGeom prst="rect">
            <a:avLst/>
          </a:prstGeom>
          <a:solidFill>
            <a:srgbClr val="3F797D"/>
          </a:solidFill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DBP3</a:t>
            </a:r>
          </a:p>
        </p:txBody>
      </p:sp>
      <p:cxnSp>
        <p:nvCxnSpPr>
          <p:cNvPr id="54" name="Straight Connector 53"/>
          <p:cNvCxnSpPr/>
          <p:nvPr/>
        </p:nvCxnSpPr>
        <p:spPr>
          <a:xfrm>
            <a:off x="6674107" y="5980577"/>
            <a:ext cx="304800" cy="0"/>
          </a:xfrm>
          <a:prstGeom prst="line">
            <a:avLst/>
          </a:prstGeom>
          <a:ln w="28575"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6553201" y="6043414"/>
            <a:ext cx="954107" cy="369332"/>
          </a:xfrm>
          <a:prstGeom prst="rect">
            <a:avLst/>
          </a:prstGeom>
          <a:solidFill>
            <a:srgbClr val="FFFF00">
              <a:alpha val="61961"/>
            </a:srgbClr>
          </a:solidFill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100 nm</a:t>
            </a:r>
          </a:p>
        </p:txBody>
      </p:sp>
      <p:sp>
        <p:nvSpPr>
          <p:cNvPr id="4" name="Rectangle 3"/>
          <p:cNvSpPr/>
          <p:nvPr/>
        </p:nvSpPr>
        <p:spPr>
          <a:xfrm>
            <a:off x="8686800" y="4016434"/>
            <a:ext cx="1905000" cy="239631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9257400" y="1510458"/>
            <a:ext cx="91563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FF00FF"/>
                </a:solidFill>
              </a:rPr>
              <a:t>mitochondria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9564599" y="2812176"/>
            <a:ext cx="31611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solidFill>
                  <a:srgbClr val="33CC33"/>
                </a:solidFill>
              </a:rPr>
              <a:t>ER</a:t>
            </a:r>
          </a:p>
        </p:txBody>
      </p:sp>
    </p:spTree>
    <p:extLst>
      <p:ext uri="{BB962C8B-B14F-4D97-AF65-F5344CB8AC3E}">
        <p14:creationId xmlns:p14="http://schemas.microsoft.com/office/powerpoint/2010/main" val="1797047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7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7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0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1" grpId="0" animBg="1"/>
      <p:bldP spid="34" grpId="0" animBg="1"/>
      <p:bldP spid="65" grpId="0" animBg="1"/>
      <p:bldP spid="66" grpId="0" animBg="1"/>
      <p:bldP spid="36" grpId="0" animBg="1"/>
      <p:bldP spid="73" grpId="0" animBg="1"/>
      <p:bldP spid="5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58788" y="499728"/>
            <a:ext cx="8229600" cy="1066800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chemeClr val="accent4">
                    <a:lumMod val="50000"/>
                  </a:schemeClr>
                </a:solidFill>
              </a:rPr>
              <a:t>Development of 4 major software/APIs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2026904" y="5112603"/>
            <a:ext cx="2504101" cy="1007791"/>
            <a:chOff x="1219200" y="5416866"/>
            <a:chExt cx="2504101" cy="1007791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3" cstate="print"/>
            <a:srcRect l="48412" t="14606" b="60825"/>
            <a:stretch/>
          </p:blipFill>
          <p:spPr>
            <a:xfrm>
              <a:off x="1219200" y="5416866"/>
              <a:ext cx="2504101" cy="907733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1394652" y="6147658"/>
              <a:ext cx="138698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200" b="1" dirty="0"/>
                <a:t>Images ↔ Models</a:t>
              </a:r>
            </a:p>
          </p:txBody>
        </p:sp>
      </p:grpSp>
      <p:graphicFrame>
        <p:nvGraphicFramePr>
          <p:cNvPr id="15" name="Content Placeholder 3"/>
          <p:cNvGraphicFramePr>
            <a:graphicFrameLocks/>
          </p:cNvGraphicFramePr>
          <p:nvPr/>
        </p:nvGraphicFramePr>
        <p:xfrm>
          <a:off x="1828800" y="2154092"/>
          <a:ext cx="8229600" cy="43243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3" cstate="print"/>
          <a:srcRect l="2810" t="63562" r="63700"/>
          <a:stretch/>
        </p:blipFill>
        <p:spPr>
          <a:xfrm>
            <a:off x="8152956" y="4885915"/>
            <a:ext cx="1438275" cy="119110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 cstate="print"/>
          <a:srcRect t="46068" r="51474" b="37494"/>
          <a:stretch/>
        </p:blipFill>
        <p:spPr>
          <a:xfrm>
            <a:off x="7772400" y="2801257"/>
            <a:ext cx="1743810" cy="44961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 rotWithShape="1">
          <a:blip r:embed="rId3" cstate="print"/>
          <a:srcRect l="47555" t="46068" b="34518"/>
          <a:stretch/>
        </p:blipFill>
        <p:spPr>
          <a:xfrm>
            <a:off x="2133600" y="2612060"/>
            <a:ext cx="2155088" cy="607210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2221265" y="2060918"/>
            <a:ext cx="27590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Molecular modeling </a:t>
            </a:r>
          </a:p>
          <a:p>
            <a:endParaRPr lang="en-US" sz="2400" dirty="0"/>
          </a:p>
        </p:txBody>
      </p:sp>
      <p:sp>
        <p:nvSpPr>
          <p:cNvPr id="20" name="TextBox 19"/>
          <p:cNvSpPr txBox="1"/>
          <p:nvPr/>
        </p:nvSpPr>
        <p:spPr>
          <a:xfrm>
            <a:off x="7494214" y="2030707"/>
            <a:ext cx="19511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Cell modeling </a:t>
            </a:r>
          </a:p>
          <a:p>
            <a:endParaRPr lang="en-US" sz="2400" dirty="0"/>
          </a:p>
        </p:txBody>
      </p:sp>
      <p:sp>
        <p:nvSpPr>
          <p:cNvPr id="21" name="TextBox 20"/>
          <p:cNvSpPr txBox="1"/>
          <p:nvPr/>
        </p:nvSpPr>
        <p:spPr>
          <a:xfrm>
            <a:off x="2026904" y="6156119"/>
            <a:ext cx="39928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Image-derived modeling</a:t>
            </a:r>
          </a:p>
          <a:p>
            <a:endParaRPr lang="en-US" sz="2400" dirty="0"/>
          </a:p>
        </p:txBody>
      </p:sp>
      <p:sp>
        <p:nvSpPr>
          <p:cNvPr id="22" name="TextBox 21"/>
          <p:cNvSpPr txBox="1"/>
          <p:nvPr/>
        </p:nvSpPr>
        <p:spPr>
          <a:xfrm>
            <a:off x="7132304" y="6181700"/>
            <a:ext cx="2503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Network modeling</a:t>
            </a:r>
          </a:p>
          <a:p>
            <a:endParaRPr lang="en-US" sz="2400" dirty="0"/>
          </a:p>
        </p:txBody>
      </p:sp>
      <p:sp>
        <p:nvSpPr>
          <p:cNvPr id="34" name="TextBox 33"/>
          <p:cNvSpPr txBox="1"/>
          <p:nvPr/>
        </p:nvSpPr>
        <p:spPr>
          <a:xfrm>
            <a:off x="6156832" y="3611938"/>
            <a:ext cx="1309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en-US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Sejnowski</a:t>
            </a:r>
            <a:r>
              <a:rPr 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35310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5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77952"/>
            <a:ext cx="8229600" cy="1069848"/>
          </a:xfrm>
        </p:spPr>
        <p:txBody>
          <a:bodyPr/>
          <a:lstStyle/>
          <a:p>
            <a:r>
              <a:rPr lang="en-US" dirty="0"/>
              <a:t>Spatial modeling pipeline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874" y="1269162"/>
            <a:ext cx="5786759" cy="509615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971800" y="6412468"/>
            <a:ext cx="5791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D. P. Sullivan, J. J. Tapia, </a:t>
            </a:r>
            <a:r>
              <a:rPr lang="en-US" i="1" dirty="0"/>
              <a:t>et al.</a:t>
            </a:r>
            <a:r>
              <a:rPr lang="en-US" dirty="0"/>
              <a:t> GLSVLSI’15, 2015.</a:t>
            </a:r>
          </a:p>
        </p:txBody>
      </p:sp>
    </p:spTree>
    <p:extLst>
      <p:ext uri="{BB962C8B-B14F-4D97-AF65-F5344CB8AC3E}">
        <p14:creationId xmlns:p14="http://schemas.microsoft.com/office/powerpoint/2010/main" val="49148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530352"/>
            <a:ext cx="8229600" cy="1069848"/>
          </a:xfrm>
        </p:spPr>
        <p:txBody>
          <a:bodyPr>
            <a:normAutofit fontScale="90000"/>
          </a:bodyPr>
          <a:lstStyle/>
          <a:p>
            <a:r>
              <a:rPr lang="en-US" dirty="0"/>
              <a:t>Systematic investigation of spatial effects in realistic geometries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3828" y="2084419"/>
            <a:ext cx="3720194" cy="22699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93496" y="1752600"/>
            <a:ext cx="2799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Detailed biochemical model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3378" y="2501358"/>
            <a:ext cx="2703336" cy="166872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54951" y="1764043"/>
            <a:ext cx="3146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Realistic spatial geometries derived from images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6036" y="4327942"/>
            <a:ext cx="2943077" cy="240601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07703" y="4833023"/>
            <a:ext cx="23357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Colors correspond to geometries drawn from different regions of cellular shape space</a:t>
            </a:r>
          </a:p>
        </p:txBody>
      </p:sp>
    </p:spTree>
    <p:extLst>
      <p:ext uri="{BB962C8B-B14F-4D97-AF65-F5344CB8AC3E}">
        <p14:creationId xmlns:p14="http://schemas.microsoft.com/office/powerpoint/2010/main" val="1399186181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Urban">
  <a:themeElements>
    <a:clrScheme name="Urban">
      <a:dk1>
        <a:sysClr val="windowText" lastClr="000000"/>
      </a:dk1>
      <a:lt1>
        <a:sysClr val="window" lastClr="FFFFFF"/>
      </a:lt1>
      <a:dk2>
        <a:srgbClr val="424456"/>
      </a:dk2>
      <a:lt2>
        <a:srgbClr val="DEDEDE"/>
      </a:lt2>
      <a:accent1>
        <a:srgbClr val="53548A"/>
      </a:accent1>
      <a:accent2>
        <a:srgbClr val="438086"/>
      </a:accent2>
      <a:accent3>
        <a:srgbClr val="A04DA3"/>
      </a:accent3>
      <a:accent4>
        <a:srgbClr val="C4652D"/>
      </a:accent4>
      <a:accent5>
        <a:srgbClr val="8B5D3D"/>
      </a:accent5>
      <a:accent6>
        <a:srgbClr val="5C92B5"/>
      </a:accent6>
      <a:hlink>
        <a:srgbClr val="67AFBD"/>
      </a:hlink>
      <a:folHlink>
        <a:srgbClr val="C2A874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Urban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255000"/>
              </a:schemeClr>
            </a:gs>
            <a:gs pos="55000">
              <a:schemeClr val="phClr">
                <a:tint val="12000"/>
                <a:satMod val="255000"/>
              </a:schemeClr>
            </a:gs>
            <a:gs pos="100000">
              <a:schemeClr val="phClr">
                <a:tint val="45000"/>
                <a:satMod val="250000"/>
              </a:schemeClr>
            </a:gs>
          </a:gsLst>
          <a:path path="circle">
            <a:fillToRect l="-40000" t="-90000" r="140000" b="190000"/>
          </a:path>
        </a:gradFill>
        <a:gradFill rotWithShape="1">
          <a:gsLst>
            <a:gs pos="0">
              <a:schemeClr val="phClr">
                <a:tint val="43000"/>
                <a:satMod val="165000"/>
              </a:schemeClr>
            </a:gs>
            <a:gs pos="55000">
              <a:schemeClr val="phClr">
                <a:tint val="83000"/>
                <a:satMod val="155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-40000" t="-90000" r="140000" b="19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15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flat" dir="t">
              <a:rot lat="0" lon="0" rev="20040000"/>
            </a:lightRig>
          </a:scene3d>
          <a:sp3d contourW="12700" prstMaterial="dkEdge">
            <a:bevelT w="25400" h="38100" prst="convex"/>
            <a:contourClr>
              <a:schemeClr val="phClr">
                <a:satMod val="115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100000">
              <a:schemeClr val="phClr">
                <a:tint val="80000"/>
                <a:satMod val="250000"/>
              </a:schemeClr>
            </a:gs>
            <a:gs pos="60000">
              <a:schemeClr val="phClr">
                <a:shade val="38000"/>
                <a:satMod val="175000"/>
              </a:schemeClr>
            </a:gs>
            <a:gs pos="0">
              <a:schemeClr val="phClr">
                <a:shade val="30000"/>
                <a:satMod val="175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</a:schemeClr>
              <a:schemeClr val="phClr">
                <a:tint val="96000"/>
                <a:satMod val="150000"/>
              </a:schemeClr>
            </a:duotone>
          </a:blip>
          <a:tile tx="0" ty="0" sx="80000" sy="8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5437</TotalTime>
  <Words>882</Words>
  <Application>Microsoft Macintosh PowerPoint</Application>
  <PresentationFormat>Widescreen</PresentationFormat>
  <Paragraphs>141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Arial Rounded MT Bold</vt:lpstr>
      <vt:lpstr>Calibri</vt:lpstr>
      <vt:lpstr>Georgia</vt:lpstr>
      <vt:lpstr>Helvetica</vt:lpstr>
      <vt:lpstr>Symbol</vt:lpstr>
      <vt:lpstr>Wingdings 2</vt:lpstr>
      <vt:lpstr>Office Theme</vt:lpstr>
      <vt:lpstr>Urban</vt:lpstr>
      <vt:lpstr>PowerPoint Presentation</vt:lpstr>
      <vt:lpstr>PowerPoint Presentation</vt:lpstr>
      <vt:lpstr>PowerPoint Presentation</vt:lpstr>
      <vt:lpstr>Rationale</vt:lpstr>
      <vt:lpstr>PowerPoint Presentation</vt:lpstr>
      <vt:lpstr>Vision: Leveraging 3D data at multiple scales &amp; resolution</vt:lpstr>
      <vt:lpstr>Development of 4 major software/APIs</vt:lpstr>
      <vt:lpstr>Spatial modeling pipeline</vt:lpstr>
      <vt:lpstr>Systematic investigation of spatial effects in realistic geometries</vt:lpstr>
      <vt:lpstr>Expanded Pipeline for Rare Event Sampling</vt:lpstr>
      <vt:lpstr>Check us out on mmbios.org</vt:lpstr>
      <vt:lpstr>MMBioS Free Online Modeling Course</vt:lpstr>
      <vt:lpstr>Course Surveys</vt:lpstr>
    </vt:vector>
  </TitlesOfParts>
  <Company>Pitt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Jim Faeder</dc:creator>
  <cp:lastModifiedBy>Faeder, James R</cp:lastModifiedBy>
  <cp:revision>47</cp:revision>
  <dcterms:created xsi:type="dcterms:W3CDTF">2013-05-09T14:19:13Z</dcterms:created>
  <dcterms:modified xsi:type="dcterms:W3CDTF">2022-07-07T14:55:58Z</dcterms:modified>
</cp:coreProperties>
</file>

<file path=docProps/thumbnail.jpeg>
</file>